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77075" cy="9382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0638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0638"/>
            <a:ext cx="3067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C9101DF-4762-477C-ADE8-D1F90A4A3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21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DD1CA6-498C-4B2A-A192-EEFDE4A9DF0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A4409-A92B-4BAB-8273-0ED012CEC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74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B5FD9-AE02-4BD8-AFBD-4D33F499A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423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8EAE62-A527-44B9-9D24-9E016B1F9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94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CEED-7E09-40E0-9A78-9680196AA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1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0CC40-B1C8-4F88-ACC0-DFF154425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74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72C6-2F2A-42F6-ABF7-8BDC98815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29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40B8E-E578-458C-95DC-A28EEACE3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C3170-8A42-4B66-A5C1-BDB6FB89B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82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57FE1-578F-41C7-ACFF-490EDD64E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71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FA9F-F2E9-46ED-95B4-BC7BDE82C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4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79FD-D8CC-46FB-AE6A-4DD9BE36B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05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675C81-4466-4E28-83FA-25DBC38CF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farm2.static.flickr.com/1256/708465758_3a05e6784d.jpg&amp;imgrefurl=http://alashavoc.blogspot.com/2007/12/how-to-stop-brain-freeze-or-sneeze-with.html&amp;usg=__rW6No9tvh8pgqaLaXQWIJ-olkYI=&amp;h=333&amp;w=500&amp;sz=97&amp;hl=en&amp;start=15&amp;um=1&amp;tbnid=iGl77doA4anJLM:&amp;tbnh=87&amp;tbnw=130&amp;prev=/images?q%3Dbrain%2Bfreeze%26um%3D1%26hl%3Den%26safe%3Dac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uclan.ac.uk/old/library/usersupport/induction/images/girl%20books.JPG&amp;imgrefurl=http://www.uclan.ac.uk/library/usersupport/induction/onlineinduction/borrowing.htm&amp;usg=__Hp0_iHFqdfDCyBM03iPpvSwIFzo=&amp;h=1772&amp;w=1181&amp;sz=787&amp;hl=en&amp;start=14&amp;um=1&amp;tbnid=dhh-032MdZIB1M:&amp;tbnh=150&amp;tbnw=100&amp;prev=/images?q%3Dgirl%2Bwith%2Bbooks%26um%3D1%26hl%3Den%26safe%3Dact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media-2.web.britannica.com/eb-media/63/66763-004-86047CB3.jpg&amp;imgrefurl=http://www.britannica.com/EBchecked/topic-art/81273/57802/Gwendolyn-Brooks-1950&amp;usg=__pFPhba1BUu7baR3_8JRNiu_sU-Q=&amp;h=300&amp;w=362&amp;sz=22&amp;hl=en&amp;start=5&amp;um=1&amp;tbnid=GWL2Wo4AyT6pBM:&amp;tbnh=100&amp;tbnw=121&amp;prev=/images?q%3Dgwendolyn%2Bbrooks%26um%3D1%26hl%3Den%26safe%3Dac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lh6.google.com/teresacrutchley/R0X8c08BIeI/AAAAAAAAAks/r3EQj5fVHGA/s288/student2.gif.jpg&amp;imgrefurl=http://teachingenglish20.blogspot.com/2007/11/object-pronouns.html&amp;usg=__jqkpz_pqMHsj5tqG5rTcxYuMHD0=&amp;h=216&amp;w=288&amp;sz=24&amp;hl=en&amp;start=17&amp;um=1&amp;tbnid=wvcVT1nRxgZJbM:&amp;tbnh=86&amp;tbnw=115&amp;prev=/images?q%3Dobject%2Bpronouns%26um%3D1%26hl%3Den%26safe%3Dact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bp1.blogger.com/_0mNyBmlfGKk/SHNDWJKcjtI/AAAAAAAAASE/UOwJwFu0KBM/s400/070720081135.jpg&amp;imgrefurl=http://steven1996.blogspot.com/2008_07_01_archive.html&amp;usg=___0jiH16mpINZTVz_e5Ti-B3apiA=&amp;h=300&amp;w=400&amp;sz=17&amp;hl=en&amp;start=7&amp;um=1&amp;tbnid=0W49Fy6LpVZmpM:&amp;tbnh=93&amp;tbnw=124&amp;prev=/images?q%3Dburning%2Bpotato%2Bchip%26um%3D1%26hl%3Den%26safe%3Dactiv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uagreeks.uark.edu/images/Langston_Hughes.jpg&amp;imgrefurl=http://uagreeks.uark.edu/185.htm&amp;usg=__xpoHzMBk3zzr7fS4msM-FeXNiuQ=&amp;h=450&amp;w=433&amp;sz=18&amp;hl=en&amp;start=2&amp;um=1&amp;tbnid=ok5ptJ5BqwP_uM:&amp;tbnh=127&amp;tbnw=122&amp;prev=/images?q%3DLangston%2BHughes%26um%3D1%26hl%3Den%26safe%3Dactive%26sa%3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Subject &amp; Object Pronouns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Subject </a:t>
            </a:r>
            <a:r>
              <a:rPr lang="en-US" altLang="en-US" sz="2400" dirty="0"/>
              <a:t>and object pronouns.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A. Subject pronouns: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smtClean="0"/>
              <a:t>1. </a:t>
            </a:r>
            <a:r>
              <a:rPr lang="en-US" altLang="en-US" sz="2400" dirty="0"/>
              <a:t>Used as the subject of a sentence.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smtClean="0"/>
              <a:t>2. </a:t>
            </a:r>
            <a:r>
              <a:rPr lang="en-US" altLang="en-US" sz="2400" dirty="0"/>
              <a:t>she, he, I, You, it, they, we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B. Object Pronouns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/>
              <a:t>1</a:t>
            </a:r>
            <a:r>
              <a:rPr lang="en-US" altLang="en-US" sz="2400" dirty="0" smtClean="0"/>
              <a:t>. </a:t>
            </a:r>
            <a:r>
              <a:rPr lang="en-US" altLang="en-US" sz="2400" dirty="0"/>
              <a:t>Used as the object of a verb or preposition.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smtClean="0"/>
              <a:t>2. </a:t>
            </a:r>
            <a:r>
              <a:rPr lang="en-US" altLang="en-US" sz="2400" dirty="0"/>
              <a:t>me, you, him, her, it, us, you, them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Remember…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Some personal pronouns are used as the subjects of sentences.</a:t>
            </a:r>
          </a:p>
          <a:p>
            <a:r>
              <a:rPr lang="en-US" altLang="en-US">
                <a:solidFill>
                  <a:schemeClr val="tx2"/>
                </a:solidFill>
              </a:rPr>
              <a:t>Some personal pronouns are used as the objects of verbs (direct objects!) or prepositions! 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Subject Pronouns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Subject pronouns are pronouns that are in the </a:t>
            </a:r>
            <a:r>
              <a:rPr lang="en-US" altLang="en-US" dirty="0" smtClean="0">
                <a:solidFill>
                  <a:schemeClr val="folHlink"/>
                </a:solidFill>
              </a:rPr>
              <a:t>subject of a sentence.</a:t>
            </a:r>
            <a:endParaRPr lang="en-US" altLang="en-US" dirty="0"/>
          </a:p>
          <a:p>
            <a:r>
              <a:rPr lang="en-US" altLang="en-US" dirty="0"/>
              <a:t>They are used as the subject of the sentence!  (WOW!)</a:t>
            </a:r>
          </a:p>
          <a:p>
            <a:r>
              <a:rPr lang="en-US" altLang="en-US" dirty="0"/>
              <a:t>It’s “The Doer!”</a:t>
            </a:r>
          </a:p>
          <a:p>
            <a:endParaRPr lang="en-US" altLang="en-US" dirty="0"/>
          </a:p>
        </p:txBody>
      </p:sp>
      <p:pic>
        <p:nvPicPr>
          <p:cNvPr id="6148" name="Picture 4" descr="708465758_3a05e6784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67200"/>
            <a:ext cx="2990850" cy="200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Subject Pronouns!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Example: </a:t>
            </a:r>
          </a:p>
          <a:p>
            <a:pPr lvl="1"/>
            <a:r>
              <a:rPr lang="en-US" altLang="en-US" b="1" u="sng">
                <a:solidFill>
                  <a:schemeClr val="hlink"/>
                </a:solidFill>
              </a:rPr>
              <a:t>Rita</a:t>
            </a:r>
            <a:r>
              <a:rPr lang="en-US" altLang="en-US"/>
              <a:t> likes books!  </a:t>
            </a:r>
            <a:r>
              <a:rPr lang="en-US" altLang="en-US" b="1" u="sng">
                <a:solidFill>
                  <a:schemeClr val="folHlink"/>
                </a:solidFill>
              </a:rPr>
              <a:t>She</a:t>
            </a:r>
            <a:r>
              <a:rPr lang="en-US" altLang="en-US"/>
              <a:t> loves them so much!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In this case </a:t>
            </a:r>
            <a:r>
              <a:rPr lang="en-US" altLang="en-US">
                <a:solidFill>
                  <a:schemeClr val="folHlink"/>
                </a:solidFill>
              </a:rPr>
              <a:t>SHE</a:t>
            </a:r>
            <a:r>
              <a:rPr lang="en-US" altLang="en-US"/>
              <a:t> is the subject pronoun.  It replaces </a:t>
            </a:r>
            <a:r>
              <a:rPr lang="en-US" altLang="en-US">
                <a:solidFill>
                  <a:schemeClr val="hlink"/>
                </a:solidFill>
              </a:rPr>
              <a:t>Rita</a:t>
            </a:r>
            <a:r>
              <a:rPr lang="en-US" altLang="en-US"/>
              <a:t>.  </a:t>
            </a:r>
          </a:p>
          <a:p>
            <a:endParaRPr lang="en-US" altLang="en-US"/>
          </a:p>
        </p:txBody>
      </p:sp>
      <p:pic>
        <p:nvPicPr>
          <p:cNvPr id="7172" name="Picture 4" descr="girl%2520book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971800"/>
            <a:ext cx="1727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Subject Pronouns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19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Here are the common subject pronouns: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Memorize these and you shouldn’t have any trouble picking out subject pronouns! 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graphicFrame>
        <p:nvGraphicFramePr>
          <p:cNvPr id="8221" name="Group 29"/>
          <p:cNvGraphicFramePr>
            <a:graphicFrameLocks noGrp="1"/>
          </p:cNvGraphicFramePr>
          <p:nvPr>
            <p:ph sz="half" idx="2"/>
          </p:nvPr>
        </p:nvGraphicFramePr>
        <p:xfrm>
          <a:off x="4610100" y="2286000"/>
          <a:ext cx="3771900" cy="268935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He, She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05000"/>
          </a:xfrm>
        </p:spPr>
        <p:txBody>
          <a:bodyPr/>
          <a:lstStyle/>
          <a:p>
            <a:r>
              <a:rPr lang="en-US" altLang="en-US" sz="4000"/>
              <a:t>Let’s find some subject pronouns!  (And ONLY the subject pronouns!)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3352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Gwendolyn Brooks writes poems about everyday life; she is very famous. 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She was born in Topeka, Kansas but grew up in Chicago.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In 1949 she wrote a poetry collection called </a:t>
            </a:r>
            <a:r>
              <a:rPr lang="en-US" altLang="en-US" sz="2800" i="1"/>
              <a:t>Annie Allen</a:t>
            </a:r>
            <a:r>
              <a:rPr lang="en-US" altLang="en-US" sz="280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I have read the book and the poems fascinate me.  </a:t>
            </a:r>
          </a:p>
          <a:p>
            <a:pPr marL="609600" indent="-609600">
              <a:lnSpc>
                <a:spcPct val="80000"/>
              </a:lnSpc>
            </a:pPr>
            <a:endParaRPr lang="en-US" altLang="en-US" sz="2800"/>
          </a:p>
        </p:txBody>
      </p:sp>
      <p:pic>
        <p:nvPicPr>
          <p:cNvPr id="10244" name="Picture 4" descr="66763-004-86047CB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1685925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Pronouns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An object pronoun is a pronoun in the objective case of a verb or a preposition.   </a:t>
            </a:r>
          </a:p>
          <a:p>
            <a:r>
              <a:rPr lang="en-US" altLang="en-US" sz="2800"/>
              <a:t>It’s “The Receiver” of the action</a:t>
            </a:r>
          </a:p>
          <a:p>
            <a:r>
              <a:rPr lang="en-US" altLang="en-US" sz="2800"/>
              <a:t>This means two things: </a:t>
            </a:r>
          </a:p>
          <a:p>
            <a:pPr lvl="1"/>
            <a:r>
              <a:rPr lang="en-US" altLang="en-US" sz="2400"/>
              <a:t>It is in the predicate of the sentence.</a:t>
            </a:r>
          </a:p>
          <a:p>
            <a:pPr lvl="1"/>
            <a:r>
              <a:rPr lang="en-US" altLang="en-US" sz="2400"/>
              <a:t>It is either the OBJECT of the preposition or the direct OBJECT.  </a:t>
            </a:r>
          </a:p>
          <a:p>
            <a:endParaRPr lang="en-US" altLang="en-US" sz="2800"/>
          </a:p>
        </p:txBody>
      </p:sp>
      <p:pic>
        <p:nvPicPr>
          <p:cNvPr id="11268" name="Picture 4" descr="student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2162175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Pronouns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Example: </a:t>
            </a:r>
          </a:p>
          <a:p>
            <a:pPr lvl="1"/>
            <a:r>
              <a:rPr lang="en-US" altLang="en-US"/>
              <a:t>The burning potato chip truck amuses </a:t>
            </a:r>
            <a:r>
              <a:rPr lang="en-US" altLang="en-US">
                <a:solidFill>
                  <a:schemeClr val="hlink"/>
                </a:solidFill>
              </a:rPr>
              <a:t>Olivia</a:t>
            </a:r>
            <a:r>
              <a:rPr lang="en-US" altLang="en-US"/>
              <a:t>.  The potatoes flying everywhere amuse </a:t>
            </a:r>
            <a:r>
              <a:rPr lang="en-US" altLang="en-US">
                <a:solidFill>
                  <a:schemeClr val="folHlink"/>
                </a:solidFill>
              </a:rPr>
              <a:t>her</a:t>
            </a:r>
            <a:r>
              <a:rPr lang="en-US" altLang="en-US"/>
              <a:t>, too.  </a:t>
            </a:r>
          </a:p>
          <a:p>
            <a:r>
              <a:rPr lang="en-US" altLang="en-US"/>
              <a:t>In this case her is the </a:t>
            </a:r>
            <a:r>
              <a:rPr lang="en-US" altLang="en-US">
                <a:solidFill>
                  <a:schemeClr val="folHlink"/>
                </a:solidFill>
              </a:rPr>
              <a:t>object pronoun</a:t>
            </a:r>
            <a:r>
              <a:rPr lang="en-US" altLang="en-US"/>
              <a:t>.  </a:t>
            </a:r>
            <a:r>
              <a:rPr lang="en-US" altLang="en-US">
                <a:solidFill>
                  <a:schemeClr val="folHlink"/>
                </a:solidFill>
              </a:rPr>
              <a:t>Her</a:t>
            </a:r>
            <a:r>
              <a:rPr lang="en-US" altLang="en-US"/>
              <a:t> replaces </a:t>
            </a:r>
            <a:r>
              <a:rPr lang="en-US" altLang="en-US">
                <a:solidFill>
                  <a:schemeClr val="hlink"/>
                </a:solidFill>
              </a:rPr>
              <a:t>Olivia</a:t>
            </a:r>
            <a:r>
              <a:rPr lang="en-US" altLang="en-US"/>
              <a:t>.</a:t>
            </a:r>
          </a:p>
        </p:txBody>
      </p:sp>
      <p:pic>
        <p:nvPicPr>
          <p:cNvPr id="12292" name="Picture 4" descr="07072008113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23241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Pronouns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71900" cy="3505200"/>
          </a:xfrm>
        </p:spPr>
        <p:txBody>
          <a:bodyPr/>
          <a:lstStyle/>
          <a:p>
            <a:r>
              <a:rPr lang="en-US" altLang="en-US" sz="2800"/>
              <a:t>Here are the common object pronouns.  </a:t>
            </a:r>
          </a:p>
          <a:p>
            <a:r>
              <a:rPr lang="en-US" altLang="en-US" sz="2800"/>
              <a:t>You should memorize these, too.  </a:t>
            </a:r>
          </a:p>
          <a:p>
            <a:endParaRPr lang="en-US" altLang="en-US" sz="2800"/>
          </a:p>
        </p:txBody>
      </p:sp>
      <p:graphicFrame>
        <p:nvGraphicFramePr>
          <p:cNvPr id="13339" name="Group 27"/>
          <p:cNvGraphicFramePr>
            <a:graphicFrameLocks noGrp="1"/>
          </p:cNvGraphicFramePr>
          <p:nvPr>
            <p:ph sz="half" idx="2"/>
          </p:nvPr>
        </p:nvGraphicFramePr>
        <p:xfrm>
          <a:off x="4610100" y="2209800"/>
          <a:ext cx="3771900" cy="2572512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7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Him, 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28800"/>
          </a:xfrm>
        </p:spPr>
        <p:txBody>
          <a:bodyPr/>
          <a:lstStyle/>
          <a:p>
            <a:r>
              <a:rPr lang="en-US" altLang="en-US" sz="4000"/>
              <a:t>Let’s find some object pronouns!  (AND ONLY THE OBJECT PRONOUNS!)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696200" cy="3276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Slang and rhythms of jazz and blues are important to her.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The poet Langston Hughes gave her literary advice.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Brooks taught poetry to student, she was a role model for them.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Brooks’s poems fascinate me.    </a:t>
            </a:r>
          </a:p>
          <a:p>
            <a:pPr marL="609600" indent="-609600"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15364" name="Picture 4" descr="Langston_Hugh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4724400"/>
            <a:ext cx="16097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42</TotalTime>
  <Words>362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Crayons</vt:lpstr>
      <vt:lpstr>Subject &amp; Object Pronouns</vt:lpstr>
      <vt:lpstr>Subject Pronouns</vt:lpstr>
      <vt:lpstr>Subject Pronouns!</vt:lpstr>
      <vt:lpstr>Subject Pronouns</vt:lpstr>
      <vt:lpstr>Let’s find some subject pronouns!  (And ONLY the subject pronouns!)</vt:lpstr>
      <vt:lpstr>Object Pronouns</vt:lpstr>
      <vt:lpstr>Object Pronouns </vt:lpstr>
      <vt:lpstr>Object Pronouns</vt:lpstr>
      <vt:lpstr>Let’s find some object pronouns!  (AND ONLY THE OBJECT PRONOUNS!)</vt:lpstr>
      <vt:lpstr>Remember…</vt:lpstr>
    </vt:vector>
  </TitlesOfParts>
  <Company>Meridian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and Object Pronouns</dc:title>
  <dc:creator>Mdeckard</dc:creator>
  <cp:lastModifiedBy>Emily Hemmelgarn</cp:lastModifiedBy>
  <cp:revision>6</cp:revision>
  <dcterms:created xsi:type="dcterms:W3CDTF">2009-11-23T14:02:51Z</dcterms:created>
  <dcterms:modified xsi:type="dcterms:W3CDTF">2018-04-19T18:51:56Z</dcterms:modified>
</cp:coreProperties>
</file>