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21"/>
  </p:notesMasterIdLst>
  <p:handoutMasterIdLst>
    <p:handoutMasterId r:id="rId22"/>
  </p:handoutMasterIdLst>
  <p:sldIdLst>
    <p:sldId id="256" r:id="rId2"/>
    <p:sldId id="257" r:id="rId3"/>
    <p:sldId id="258" r:id="rId4"/>
    <p:sldId id="259" r:id="rId5"/>
    <p:sldId id="265" r:id="rId6"/>
    <p:sldId id="260" r:id="rId7"/>
    <p:sldId id="261" r:id="rId8"/>
    <p:sldId id="262" r:id="rId9"/>
    <p:sldId id="263" r:id="rId10"/>
    <p:sldId id="264" r:id="rId11"/>
    <p:sldId id="266" r:id="rId12"/>
    <p:sldId id="267" r:id="rId13"/>
    <p:sldId id="268" r:id="rId14"/>
    <p:sldId id="269" r:id="rId15"/>
    <p:sldId id="270" r:id="rId16"/>
    <p:sldId id="271" r:id="rId17"/>
    <p:sldId id="273" r:id="rId18"/>
    <p:sldId id="274" r:id="rId19"/>
    <p:sldId id="275" r:id="rId20"/>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836"/>
          </a:xfrm>
          <a:prstGeom prst="rect">
            <a:avLst/>
          </a:prstGeom>
        </p:spPr>
        <p:txBody>
          <a:bodyPr vert="horz" lIns="93763" tIns="46881" rIns="93763" bIns="46881" rtlCol="0"/>
          <a:lstStyle>
            <a:lvl1pPr algn="r">
              <a:defRPr sz="1200"/>
            </a:lvl1pPr>
          </a:lstStyle>
          <a:p>
            <a:fld id="{8F591C5E-96CB-4AF3-9079-2D5C02FD5660}" type="datetimeFigureOut">
              <a:rPr lang="en-US" smtClean="0"/>
              <a:pPr/>
              <a:t>1/28/2015</a:t>
            </a:fld>
            <a:endParaRPr lang="en-US"/>
          </a:p>
        </p:txBody>
      </p:sp>
      <p:sp>
        <p:nvSpPr>
          <p:cNvPr id="4" name="Footer Placeholder 3"/>
          <p:cNvSpPr>
            <a:spLocks noGrp="1"/>
          </p:cNvSpPr>
          <p:nvPr>
            <p:ph type="ftr" sz="quarter" idx="2"/>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87265"/>
            <a:ext cx="3056414" cy="467836"/>
          </a:xfrm>
          <a:prstGeom prst="rect">
            <a:avLst/>
          </a:prstGeom>
        </p:spPr>
        <p:txBody>
          <a:bodyPr vert="horz" lIns="93763" tIns="46881" rIns="93763" bIns="46881" rtlCol="0" anchor="b"/>
          <a:lstStyle>
            <a:lvl1pPr algn="r">
              <a:defRPr sz="1200"/>
            </a:lvl1pPr>
          </a:lstStyle>
          <a:p>
            <a:fld id="{420E197B-65E2-45BA-96EA-BBA0F491FDD2}" type="slidenum">
              <a:rPr lang="en-US" smtClean="0"/>
              <a:pPr/>
              <a:t>‹#›</a:t>
            </a:fld>
            <a:endParaRPr lang="en-US"/>
          </a:p>
        </p:txBody>
      </p:sp>
    </p:spTree>
    <p:extLst>
      <p:ext uri="{BB962C8B-B14F-4D97-AF65-F5344CB8AC3E}">
        <p14:creationId xmlns:p14="http://schemas.microsoft.com/office/powerpoint/2010/main" val="1439773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3995217" y="0"/>
            <a:ext cx="3056414" cy="467836"/>
          </a:xfrm>
          <a:prstGeom prst="rect">
            <a:avLst/>
          </a:prstGeom>
        </p:spPr>
        <p:txBody>
          <a:bodyPr vert="horz" lIns="93763" tIns="46881" rIns="93763" bIns="46881" rtlCol="0"/>
          <a:lstStyle>
            <a:lvl1pPr algn="r">
              <a:defRPr sz="1200"/>
            </a:lvl1pPr>
          </a:lstStyle>
          <a:p>
            <a:fld id="{89603152-E297-4E95-8237-010F1355C38F}" type="datetimeFigureOut">
              <a:rPr lang="en-US" smtClean="0"/>
              <a:pPr/>
              <a:t>1/28/2015</a:t>
            </a:fld>
            <a:endParaRPr lang="en-US"/>
          </a:p>
        </p:txBody>
      </p:sp>
      <p:sp>
        <p:nvSpPr>
          <p:cNvPr id="4" name="Slide Image Placeholder 3"/>
          <p:cNvSpPr>
            <a:spLocks noGrp="1" noRot="1" noChangeAspect="1"/>
          </p:cNvSpPr>
          <p:nvPr>
            <p:ph type="sldImg" idx="2"/>
          </p:nvPr>
        </p:nvSpPr>
        <p:spPr>
          <a:xfrm>
            <a:off x="1189038" y="701675"/>
            <a:ext cx="4676775" cy="3508375"/>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3" tIns="46881" rIns="93763" bIns="468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3763" tIns="46881" rIns="93763" bIns="46881" rtlCol="0" anchor="b"/>
          <a:lstStyle>
            <a:lvl1pPr algn="r">
              <a:defRPr sz="1200"/>
            </a:lvl1pPr>
          </a:lstStyle>
          <a:p>
            <a:fld id="{202DC7BA-A8F7-40F3-8853-E5BAA22BFBAD}" type="slidenum">
              <a:rPr lang="en-US" smtClean="0"/>
              <a:pPr/>
              <a:t>‹#›</a:t>
            </a:fld>
            <a:endParaRPr lang="en-US"/>
          </a:p>
        </p:txBody>
      </p:sp>
    </p:spTree>
    <p:extLst>
      <p:ext uri="{BB962C8B-B14F-4D97-AF65-F5344CB8AC3E}">
        <p14:creationId xmlns:p14="http://schemas.microsoft.com/office/powerpoint/2010/main" val="23571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2DC7BA-A8F7-40F3-8853-E5BAA22BFBAD}"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FF2A47-4645-47C9-9028-BB2BE8B6408C}"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DC993-C7E6-405B-B7BC-C35A50CAB14E}" type="slidenum">
              <a:rPr lang="en-US" smtClean="0"/>
              <a:pPr/>
              <a:t>‹#›</a:t>
            </a:fld>
            <a:endParaRPr lang="en-US"/>
          </a:p>
        </p:txBody>
      </p:sp>
    </p:spTree>
    <p:extLst>
      <p:ext uri="{BB962C8B-B14F-4D97-AF65-F5344CB8AC3E}">
        <p14:creationId xmlns:p14="http://schemas.microsoft.com/office/powerpoint/2010/main" val="4233237086"/>
      </p:ext>
    </p:extLst>
  </p:cSld>
  <p:clrMapOvr>
    <a:masterClrMapping/>
  </p:clrMapOvr>
  <p:transition>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FF2A47-4645-47C9-9028-BB2BE8B6408C}"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DC993-C7E6-405B-B7BC-C35A50CAB14E}" type="slidenum">
              <a:rPr lang="en-US" smtClean="0"/>
              <a:pPr/>
              <a:t>‹#›</a:t>
            </a:fld>
            <a:endParaRPr lang="en-US"/>
          </a:p>
        </p:txBody>
      </p:sp>
    </p:spTree>
    <p:extLst>
      <p:ext uri="{BB962C8B-B14F-4D97-AF65-F5344CB8AC3E}">
        <p14:creationId xmlns:p14="http://schemas.microsoft.com/office/powerpoint/2010/main" val="302996180"/>
      </p:ext>
    </p:extLst>
  </p:cSld>
  <p:clrMapOvr>
    <a:masterClrMapping/>
  </p:clrMapOvr>
  <p:transition>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FF2A47-4645-47C9-9028-BB2BE8B6408C}"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DC993-C7E6-405B-B7BC-C35A50CAB14E}" type="slidenum">
              <a:rPr lang="en-US" smtClean="0"/>
              <a:pPr/>
              <a:t>‹#›</a:t>
            </a:fld>
            <a:endParaRPr lang="en-US"/>
          </a:p>
        </p:txBody>
      </p:sp>
    </p:spTree>
    <p:extLst>
      <p:ext uri="{BB962C8B-B14F-4D97-AF65-F5344CB8AC3E}">
        <p14:creationId xmlns:p14="http://schemas.microsoft.com/office/powerpoint/2010/main" val="2257395761"/>
      </p:ext>
    </p:extLst>
  </p:cSld>
  <p:clrMapOvr>
    <a:masterClrMapping/>
  </p:clrMapOvr>
  <p:transition>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FF2A47-4645-47C9-9028-BB2BE8B6408C}"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DC993-C7E6-405B-B7BC-C35A50CAB14E}" type="slidenum">
              <a:rPr lang="en-US" smtClean="0"/>
              <a:pPr/>
              <a:t>‹#›</a:t>
            </a:fld>
            <a:endParaRPr lang="en-US"/>
          </a:p>
        </p:txBody>
      </p:sp>
    </p:spTree>
    <p:extLst>
      <p:ext uri="{BB962C8B-B14F-4D97-AF65-F5344CB8AC3E}">
        <p14:creationId xmlns:p14="http://schemas.microsoft.com/office/powerpoint/2010/main" val="396353134"/>
      </p:ext>
    </p:extLst>
  </p:cSld>
  <p:clrMapOvr>
    <a:masterClrMapping/>
  </p:clrMapOvr>
  <p:transition>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FF2A47-4645-47C9-9028-BB2BE8B6408C}" type="datetimeFigureOut">
              <a:rPr lang="en-US" smtClean="0"/>
              <a:pPr/>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DC993-C7E6-405B-B7BC-C35A50CAB14E}" type="slidenum">
              <a:rPr lang="en-US" smtClean="0"/>
              <a:pPr/>
              <a:t>‹#›</a:t>
            </a:fld>
            <a:endParaRPr lang="en-US"/>
          </a:p>
        </p:txBody>
      </p:sp>
    </p:spTree>
    <p:extLst>
      <p:ext uri="{BB962C8B-B14F-4D97-AF65-F5344CB8AC3E}">
        <p14:creationId xmlns:p14="http://schemas.microsoft.com/office/powerpoint/2010/main" val="4093728586"/>
      </p:ext>
    </p:extLst>
  </p:cSld>
  <p:clrMapOvr>
    <a:masterClrMapping/>
  </p:clrMapOvr>
  <p:transition>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FF2A47-4645-47C9-9028-BB2BE8B6408C}"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DC993-C7E6-405B-B7BC-C35A50CAB14E}" type="slidenum">
              <a:rPr lang="en-US" smtClean="0"/>
              <a:pPr/>
              <a:t>‹#›</a:t>
            </a:fld>
            <a:endParaRPr lang="en-US"/>
          </a:p>
        </p:txBody>
      </p:sp>
    </p:spTree>
    <p:extLst>
      <p:ext uri="{BB962C8B-B14F-4D97-AF65-F5344CB8AC3E}">
        <p14:creationId xmlns:p14="http://schemas.microsoft.com/office/powerpoint/2010/main" val="3333059602"/>
      </p:ext>
    </p:extLst>
  </p:cSld>
  <p:clrMapOvr>
    <a:masterClrMapping/>
  </p:clrMapOvr>
  <p:transition>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FF2A47-4645-47C9-9028-BB2BE8B6408C}" type="datetimeFigureOut">
              <a:rPr lang="en-US" smtClean="0"/>
              <a:pPr/>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ADC993-C7E6-405B-B7BC-C35A50CAB14E}" type="slidenum">
              <a:rPr lang="en-US" smtClean="0"/>
              <a:pPr/>
              <a:t>‹#›</a:t>
            </a:fld>
            <a:endParaRPr lang="en-US"/>
          </a:p>
        </p:txBody>
      </p:sp>
    </p:spTree>
    <p:extLst>
      <p:ext uri="{BB962C8B-B14F-4D97-AF65-F5344CB8AC3E}">
        <p14:creationId xmlns:p14="http://schemas.microsoft.com/office/powerpoint/2010/main" val="1376741571"/>
      </p:ext>
    </p:extLst>
  </p:cSld>
  <p:clrMapOvr>
    <a:masterClrMapping/>
  </p:clrMapOvr>
  <p:transition>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FF2A47-4645-47C9-9028-BB2BE8B6408C}" type="datetimeFigureOut">
              <a:rPr lang="en-US" smtClean="0"/>
              <a:pPr/>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DC993-C7E6-405B-B7BC-C35A50CAB14E}" type="slidenum">
              <a:rPr lang="en-US" smtClean="0"/>
              <a:pPr/>
              <a:t>‹#›</a:t>
            </a:fld>
            <a:endParaRPr lang="en-US"/>
          </a:p>
        </p:txBody>
      </p:sp>
    </p:spTree>
    <p:extLst>
      <p:ext uri="{BB962C8B-B14F-4D97-AF65-F5344CB8AC3E}">
        <p14:creationId xmlns:p14="http://schemas.microsoft.com/office/powerpoint/2010/main" val="3032971888"/>
      </p:ext>
    </p:extLst>
  </p:cSld>
  <p:clrMapOvr>
    <a:masterClrMapping/>
  </p:clrMapOvr>
  <p:transition>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F2A47-4645-47C9-9028-BB2BE8B6408C}" type="datetimeFigureOut">
              <a:rPr lang="en-US" smtClean="0"/>
              <a:pPr/>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ADC993-C7E6-405B-B7BC-C35A50CAB14E}" type="slidenum">
              <a:rPr lang="en-US" smtClean="0"/>
              <a:pPr/>
              <a:t>‹#›</a:t>
            </a:fld>
            <a:endParaRPr lang="en-US"/>
          </a:p>
        </p:txBody>
      </p:sp>
    </p:spTree>
    <p:extLst>
      <p:ext uri="{BB962C8B-B14F-4D97-AF65-F5344CB8AC3E}">
        <p14:creationId xmlns:p14="http://schemas.microsoft.com/office/powerpoint/2010/main" val="2720846709"/>
      </p:ext>
    </p:extLst>
  </p:cSld>
  <p:clrMapOvr>
    <a:masterClrMapping/>
  </p:clrMapOvr>
  <p:transition>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FF2A47-4645-47C9-9028-BB2BE8B6408C}"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DC993-C7E6-405B-B7BC-C35A50CAB14E}" type="slidenum">
              <a:rPr lang="en-US" smtClean="0"/>
              <a:pPr/>
              <a:t>‹#›</a:t>
            </a:fld>
            <a:endParaRPr lang="en-US"/>
          </a:p>
        </p:txBody>
      </p:sp>
    </p:spTree>
    <p:extLst>
      <p:ext uri="{BB962C8B-B14F-4D97-AF65-F5344CB8AC3E}">
        <p14:creationId xmlns:p14="http://schemas.microsoft.com/office/powerpoint/2010/main" val="600881761"/>
      </p:ext>
    </p:extLst>
  </p:cSld>
  <p:clrMapOvr>
    <a:masterClrMapping/>
  </p:clrMapOvr>
  <p:transition>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FF2A47-4645-47C9-9028-BB2BE8B6408C}" type="datetimeFigureOut">
              <a:rPr lang="en-US" smtClean="0"/>
              <a:pPr/>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DC993-C7E6-405B-B7BC-C35A50CAB14E}" type="slidenum">
              <a:rPr lang="en-US" smtClean="0"/>
              <a:pPr/>
              <a:t>‹#›</a:t>
            </a:fld>
            <a:endParaRPr lang="en-US"/>
          </a:p>
        </p:txBody>
      </p:sp>
    </p:spTree>
    <p:extLst>
      <p:ext uri="{BB962C8B-B14F-4D97-AF65-F5344CB8AC3E}">
        <p14:creationId xmlns:p14="http://schemas.microsoft.com/office/powerpoint/2010/main" val="2896499407"/>
      </p:ext>
    </p:extLst>
  </p:cSld>
  <p:clrMapOvr>
    <a:masterClrMapping/>
  </p:clrMapOvr>
  <p:transition>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4000" b="-4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F2A47-4645-47C9-9028-BB2BE8B6408C}" type="datetimeFigureOut">
              <a:rPr lang="en-US" smtClean="0"/>
              <a:pPr/>
              <a:t>1/28/2015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DC993-C7E6-405B-B7BC-C35A50CAB14E}" type="slidenum">
              <a:rPr lang="en-US" smtClean="0"/>
              <a:pPr/>
              <a:t>‹#›</a:t>
            </a:fld>
            <a:endParaRPr lang="en-US"/>
          </a:p>
        </p:txBody>
      </p:sp>
    </p:spTree>
    <p:extLst>
      <p:ext uri="{BB962C8B-B14F-4D97-AF65-F5344CB8AC3E}">
        <p14:creationId xmlns:p14="http://schemas.microsoft.com/office/powerpoint/2010/main" val="2011244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newsflash/>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381000"/>
            <a:ext cx="7772400" cy="1470025"/>
          </a:xfrm>
        </p:spPr>
        <p:txBody>
          <a:bodyPr>
            <a:noAutofit/>
          </a:bodyPr>
          <a:lstStyle/>
          <a:p>
            <a:r>
              <a:rPr lang="en-US" sz="8000" dirty="0" smtClean="0">
                <a:latin typeface="Cooper Black" pitchFamily="18" charset="0"/>
              </a:rPr>
              <a:t>Author’s Purpose</a:t>
            </a:r>
            <a:endParaRPr lang="en-US" sz="8000" dirty="0">
              <a:latin typeface="Cooper Black" pitchFamily="18" charset="0"/>
            </a:endParaRPr>
          </a:p>
        </p:txBody>
      </p:sp>
      <p:pic>
        <p:nvPicPr>
          <p:cNvPr id="4" name="Picture 2" descr="\\E085025F3\VOL1\USERS\LDELANEY\My Pictures\Microsoft Clip Organizer\j0436337.png"/>
          <p:cNvPicPr>
            <a:picLocks noChangeAspect="1" noChangeArrowheads="1"/>
          </p:cNvPicPr>
          <p:nvPr/>
        </p:nvPicPr>
        <p:blipFill>
          <a:blip r:embed="rId2" cstate="print"/>
          <a:srcRect/>
          <a:stretch>
            <a:fillRect/>
          </a:stretch>
        </p:blipFill>
        <p:spPr bwMode="auto">
          <a:xfrm>
            <a:off x="2895600" y="2209800"/>
            <a:ext cx="3429000" cy="3429000"/>
          </a:xfrm>
          <a:prstGeom prst="rect">
            <a:avLst/>
          </a:prstGeom>
          <a:noFill/>
        </p:spPr>
      </p:pic>
      <p:sp>
        <p:nvSpPr>
          <p:cNvPr id="3" name="TextBox 2"/>
          <p:cNvSpPr txBox="1"/>
          <p:nvPr/>
        </p:nvSpPr>
        <p:spPr>
          <a:xfrm>
            <a:off x="1676400" y="5562600"/>
            <a:ext cx="5791200" cy="1200329"/>
          </a:xfrm>
          <a:prstGeom prst="rect">
            <a:avLst/>
          </a:prstGeom>
          <a:noFill/>
        </p:spPr>
        <p:txBody>
          <a:bodyPr wrap="square" rtlCol="0">
            <a:spAutoFit/>
          </a:bodyPr>
          <a:lstStyle/>
          <a:p>
            <a:pPr algn="ctr"/>
            <a:r>
              <a:rPr lang="en-US" sz="2400" dirty="0" smtClean="0">
                <a:latin typeface="Cooper Black" pitchFamily="18" charset="0"/>
              </a:rPr>
              <a:t>Created by Lindsay Flood © 2012 – Polka Dot Border from Graphics from the Pond {</a:t>
            </a:r>
            <a:r>
              <a:rPr lang="en-US" sz="2400" dirty="0" err="1" smtClean="0">
                <a:latin typeface="Cooper Black" pitchFamily="18" charset="0"/>
              </a:rPr>
              <a:t>TpT</a:t>
            </a:r>
            <a:r>
              <a:rPr lang="en-US" sz="2400" dirty="0" smtClean="0">
                <a:latin typeface="Cooper Black" pitchFamily="18" charset="0"/>
              </a:rPr>
              <a:t>}</a:t>
            </a:r>
            <a:endParaRPr lang="en-US" sz="2400" dirty="0">
              <a:latin typeface="Cooper Black" pitchFamily="18" charset="0"/>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981200"/>
            <a:ext cx="6400800" cy="4185761"/>
          </a:xfrm>
          <a:prstGeom prst="rect">
            <a:avLst/>
          </a:prstGeom>
          <a:noFill/>
        </p:spPr>
        <p:txBody>
          <a:bodyPr wrap="square" rtlCol="0">
            <a:spAutoFit/>
          </a:bodyPr>
          <a:lstStyle/>
          <a:p>
            <a:endParaRPr lang="en-US" b="1" dirty="0" smtClean="0"/>
          </a:p>
          <a:p>
            <a:r>
              <a:rPr lang="en-US" b="1" dirty="0" smtClean="0"/>
              <a:t>World Report: January 23, 2009 Vol. #14 </a:t>
            </a:r>
            <a:r>
              <a:rPr lang="en-US" b="1" dirty="0" err="1" smtClean="0"/>
              <a:t>Iss</a:t>
            </a:r>
            <a:r>
              <a:rPr lang="en-US" b="1" dirty="0" smtClean="0"/>
              <a:t>. #15</a:t>
            </a:r>
            <a:endParaRPr lang="en-US" dirty="0" smtClean="0"/>
          </a:p>
          <a:p>
            <a:r>
              <a:rPr lang="en-US" sz="3200" b="1" dirty="0" smtClean="0">
                <a:solidFill>
                  <a:srgbClr val="FF0000"/>
                </a:solidFill>
              </a:rPr>
              <a:t>Kids Say No to Meat </a:t>
            </a:r>
          </a:p>
          <a:p>
            <a:r>
              <a:rPr lang="en-US" dirty="0" smtClean="0"/>
              <a:t>How many kids these days are choosing leafy greens over meaty hamburgers? About 367,000, a new government survey reveals. Parents and other adults were asked about the eating habits of children in their care. The study is the first survey of its kind in the nation. The study did not ask why kids chose to be vegetarians.</a:t>
            </a:r>
          </a:p>
          <a:p>
            <a:r>
              <a:rPr lang="en-US" dirty="0" smtClean="0"/>
              <a:t>Researchers say some kids may be avoiding meat because of concern for animals. "Compassion for animals is the major, major reason," says Richard Schwartz, president of a vegetarian organization.</a:t>
            </a:r>
          </a:p>
          <a:p>
            <a:endParaRPr lang="en-US" dirty="0"/>
          </a:p>
        </p:txBody>
      </p:sp>
      <p:pic>
        <p:nvPicPr>
          <p:cNvPr id="3" name="Picture 2" descr="untitled.bmp"/>
          <p:cNvPicPr>
            <a:picLocks noChangeAspect="1"/>
          </p:cNvPicPr>
          <p:nvPr/>
        </p:nvPicPr>
        <p:blipFill>
          <a:blip r:embed="rId2" cstate="print"/>
          <a:srcRect r="61323"/>
          <a:stretch>
            <a:fillRect/>
          </a:stretch>
        </p:blipFill>
        <p:spPr>
          <a:xfrm>
            <a:off x="3200400" y="457200"/>
            <a:ext cx="2743200" cy="1696453"/>
          </a:xfrm>
          <a:prstGeom prst="rect">
            <a:avLst/>
          </a:prstGeom>
        </p:spPr>
      </p:pic>
      <p:sp>
        <p:nvSpPr>
          <p:cNvPr id="4" name="Rectangle 3"/>
          <p:cNvSpPr/>
          <p:nvPr/>
        </p:nvSpPr>
        <p:spPr>
          <a:xfrm rot="19863876">
            <a:off x="1028446" y="3071379"/>
            <a:ext cx="6634700" cy="923330"/>
          </a:xfrm>
          <a:prstGeom prst="rect">
            <a:avLst/>
          </a:prstGeom>
          <a:solidFill>
            <a:srgbClr val="FFFF00"/>
          </a:solidFill>
        </p:spPr>
        <p:txBody>
          <a:bodyPr wrap="none" lIns="91440" tIns="45720" rIns="91440" bIns="45720">
            <a:spAutoFit/>
          </a:bodyPr>
          <a:lstStyle/>
          <a:p>
            <a:pPr algn="ctr"/>
            <a:r>
              <a:rPr lang="en-US" sz="5400" b="1" cap="all" spc="0"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INFORM – article</a:t>
            </a:r>
            <a:endParaRPr lang="en-US" sz="5400" b="1" cap="all" spc="0"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0"/>
            <a:ext cx="5257800" cy="4801314"/>
          </a:xfrm>
          <a:prstGeom prst="rect">
            <a:avLst/>
          </a:prstGeom>
          <a:noFill/>
        </p:spPr>
        <p:txBody>
          <a:bodyPr wrap="square" rtlCol="0">
            <a:spAutoFit/>
          </a:bodyPr>
          <a:lstStyle/>
          <a:p>
            <a:r>
              <a:rPr lang="en-US" dirty="0" smtClean="0"/>
              <a:t>Building a birdhouse is a perfect activity for adults to share with their children or grandchildren. It can be used to teach about birds, as well as the proper use of tools.</a:t>
            </a:r>
          </a:p>
          <a:p>
            <a:endParaRPr lang="en-US" dirty="0" smtClean="0"/>
          </a:p>
          <a:p>
            <a:r>
              <a:rPr lang="en-US" dirty="0" smtClean="0"/>
              <a:t>This project is the perfect opportunity for parent's to discuss tool safety with their children. Wearing safety glasses is vitally important—flying nails from glancing hammer blows can seriously damage eyes. Hand tools can be very sharp. Improperly used, they pose a serious risk of injury to the user. Loose clothing can get caught in power tools and pull fragile limbs into sharp, rapidly rotating bits and blades. Children should learn that tools are useful and necessary, but they demand respect and attention from their user.</a:t>
            </a:r>
          </a:p>
          <a:p>
            <a:endParaRPr lang="en-US" dirty="0"/>
          </a:p>
        </p:txBody>
      </p:sp>
      <p:pic>
        <p:nvPicPr>
          <p:cNvPr id="4" name="Picture 3" descr="brdhse1_fix.gif"/>
          <p:cNvPicPr>
            <a:picLocks noChangeAspect="1"/>
          </p:cNvPicPr>
          <p:nvPr/>
        </p:nvPicPr>
        <p:blipFill>
          <a:blip r:embed="rId2" cstate="print"/>
          <a:stretch>
            <a:fillRect/>
          </a:stretch>
        </p:blipFill>
        <p:spPr>
          <a:xfrm>
            <a:off x="5715000" y="1752600"/>
            <a:ext cx="3200400" cy="3200400"/>
          </a:xfrm>
          <a:prstGeom prst="rect">
            <a:avLst/>
          </a:prstGeom>
        </p:spPr>
      </p:pic>
      <p:sp>
        <p:nvSpPr>
          <p:cNvPr id="6" name="Rectangle 5"/>
          <p:cNvSpPr/>
          <p:nvPr/>
        </p:nvSpPr>
        <p:spPr>
          <a:xfrm rot="1848545">
            <a:off x="1905000" y="2895600"/>
            <a:ext cx="5067028" cy="1446550"/>
          </a:xfrm>
          <a:prstGeom prst="rect">
            <a:avLst/>
          </a:prstGeom>
          <a:solidFill>
            <a:srgbClr val="7030A0"/>
          </a:solid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EXPLAIN</a:t>
            </a:r>
            <a:endParaRPr lang="en-US" sz="8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609600"/>
            <a:ext cx="5715000" cy="6463308"/>
          </a:xfrm>
          <a:prstGeom prst="rect">
            <a:avLst/>
          </a:prstGeom>
          <a:noFill/>
        </p:spPr>
        <p:txBody>
          <a:bodyPr wrap="square" rtlCol="0">
            <a:spAutoFit/>
          </a:bodyPr>
          <a:lstStyle/>
          <a:p>
            <a:r>
              <a:rPr lang="en-US" b="1" dirty="0" smtClean="0"/>
              <a:t>Chapter One</a:t>
            </a:r>
            <a:r>
              <a:rPr lang="en-US" dirty="0" smtClean="0"/>
              <a:t/>
            </a:r>
            <a:br>
              <a:rPr lang="en-US" dirty="0" smtClean="0"/>
            </a:br>
            <a:r>
              <a:rPr lang="en-US" dirty="0" smtClean="0"/>
              <a:t>	You may wonder why my best friend, Molly Molloy, and I were in the old graveyard late at night. </a:t>
            </a:r>
          </a:p>
          <a:p>
            <a:r>
              <a:rPr lang="en-US" dirty="0" smtClean="0"/>
              <a:t>	I shivered as I thought about what we were doing. Wind howled through the trees, and pale streaks of lightning cracked the sky. </a:t>
            </a:r>
          </a:p>
          <a:p>
            <a:r>
              <a:rPr lang="en-US" dirty="0" smtClean="0"/>
              <a:t>	“Hurry, Molly,” I whispered, hugging myself as the moon disappeared behind the clouds. “It’s going to storm.” </a:t>
            </a:r>
          </a:p>
          <a:p>
            <a:r>
              <a:rPr lang="en-US" dirty="0" smtClean="0"/>
              <a:t>	“I am hurrying, Britney,” Molly said. “But the ground ... it’s really hard.” </a:t>
            </a:r>
          </a:p>
          <a:p>
            <a:r>
              <a:rPr lang="en-US" dirty="0" smtClean="0"/>
              <a:t>	We were digging a grave. We took turns. One of us shoveled while the other stood lookout. I felt cold raindrops on my forehead. I kept my eyes on the low picket fence near the street. Nothing moved. The only sounds were the scrape of the shovel in the dirt and a drum roll of thunder, deep but far away. </a:t>
            </a:r>
          </a:p>
          <a:p>
            <a:r>
              <a:rPr lang="en-US" dirty="0" smtClean="0"/>
              <a:t>	Across from me, an old gravestone made a creaking sound as it tilted in the wind. </a:t>
            </a:r>
          </a:p>
          <a:p>
            <a:r>
              <a:rPr lang="en-US" dirty="0" smtClean="0"/>
              <a:t>	I sucked in my breath. I suddenly pictured the old stone toppling over. And someone crawling out from the grave beneath it. </a:t>
            </a:r>
          </a:p>
          <a:p>
            <a:endParaRPr lang="en-US" dirty="0"/>
          </a:p>
        </p:txBody>
      </p:sp>
      <p:pic>
        <p:nvPicPr>
          <p:cNvPr id="24578" name="Picture 2" descr="http://upload.wikimedia.org/wikipedia/en/5/5c/01_-_Revenge_of_the_Living_Dummy.jpg"/>
          <p:cNvPicPr>
            <a:picLocks noChangeAspect="1" noChangeArrowheads="1"/>
          </p:cNvPicPr>
          <p:nvPr/>
        </p:nvPicPr>
        <p:blipFill>
          <a:blip r:embed="rId2" cstate="print"/>
          <a:srcRect/>
          <a:stretch>
            <a:fillRect/>
          </a:stretch>
        </p:blipFill>
        <p:spPr bwMode="auto">
          <a:xfrm>
            <a:off x="6248400" y="1295400"/>
            <a:ext cx="2725204" cy="3971925"/>
          </a:xfrm>
          <a:prstGeom prst="rect">
            <a:avLst/>
          </a:prstGeom>
          <a:noFill/>
        </p:spPr>
      </p:pic>
      <p:sp>
        <p:nvSpPr>
          <p:cNvPr id="6" name="Rectangle 5"/>
          <p:cNvSpPr/>
          <p:nvPr/>
        </p:nvSpPr>
        <p:spPr>
          <a:xfrm rot="20348506">
            <a:off x="1417599" y="2174587"/>
            <a:ext cx="5971315" cy="1323439"/>
          </a:xfrm>
          <a:prstGeom prst="rect">
            <a:avLst/>
          </a:prstGeom>
          <a:solidFill>
            <a:srgbClr val="FFC000"/>
          </a:solidFill>
        </p:spPr>
        <p:txBody>
          <a:bodyPr wrap="none" lIns="91440" tIns="45720" rIns="91440" bIns="45720">
            <a:spAutoFit/>
          </a:bodyPr>
          <a:lstStyle/>
          <a:p>
            <a:pPr algn="ctr"/>
            <a:r>
              <a:rPr lang="en-US" sz="8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ENTERTAIN</a:t>
            </a:r>
            <a:endParaRPr lang="en-US" sz="8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6892707"/>
          </a:xfrm>
          <a:prstGeom prst="rect">
            <a:avLst/>
          </a:prstGeom>
          <a:noFill/>
        </p:spPr>
        <p:txBody>
          <a:bodyPr wrap="square" rtlCol="0">
            <a:spAutoFit/>
          </a:bodyPr>
          <a:lstStyle/>
          <a:p>
            <a:pPr algn="ctr"/>
            <a:r>
              <a:rPr lang="en-US" sz="3600" b="1" dirty="0" smtClean="0">
                <a:latin typeface="Market" pitchFamily="2" charset="0"/>
              </a:rPr>
              <a:t>Chocolate Chip Cookie Recipe</a:t>
            </a:r>
          </a:p>
          <a:p>
            <a:r>
              <a:rPr lang="en-US" dirty="0" smtClean="0"/>
              <a:t>Chocolate chip cookies represent half of the cookies baked in American homes each year.  This chocolate chip cookie recipe will produce a treat that is sure to please everyone in your house! </a:t>
            </a:r>
          </a:p>
          <a:p>
            <a:endParaRPr lang="en-US" dirty="0"/>
          </a:p>
          <a:p>
            <a:r>
              <a:rPr lang="en-US" dirty="0" smtClean="0"/>
              <a:t>Every Christmas Eve, my little boy and I bake these cookies for Santa Claus, and few for us as well! This recipe has become a special tradition, especially around the holidays! I hope that you and your family can experience the joy and tradition that we do each and every time you pop a dozen of these heavenly morsels into the oven!</a:t>
            </a:r>
          </a:p>
          <a:p>
            <a:endParaRPr lang="en-US" dirty="0" smtClean="0"/>
          </a:p>
          <a:p>
            <a:pPr algn="ctr"/>
            <a:r>
              <a:rPr lang="en-US" b="1" dirty="0" smtClean="0"/>
              <a:t>Chocolate Chip Cookie Ingredients</a:t>
            </a:r>
          </a:p>
          <a:p>
            <a:pPr algn="ctr"/>
            <a:r>
              <a:rPr lang="en-US" dirty="0" smtClean="0"/>
              <a:t>• 3/4 cup sugar</a:t>
            </a:r>
            <a:br>
              <a:rPr lang="en-US" dirty="0" smtClean="0"/>
            </a:br>
            <a:r>
              <a:rPr lang="en-US" dirty="0" smtClean="0"/>
              <a:t>• 3/4 cup packed brown sugar</a:t>
            </a:r>
            <a:br>
              <a:rPr lang="en-US" dirty="0" smtClean="0"/>
            </a:br>
            <a:r>
              <a:rPr lang="en-US" dirty="0" smtClean="0"/>
              <a:t>• 1 cup butter, softened</a:t>
            </a:r>
            <a:br>
              <a:rPr lang="en-US" dirty="0" smtClean="0"/>
            </a:br>
            <a:r>
              <a:rPr lang="en-US" dirty="0" smtClean="0"/>
              <a:t>• 2 large </a:t>
            </a:r>
            <a:r>
              <a:rPr lang="en-US" dirty="0" err="1" smtClean="0"/>
              <a:t>eggs,beaten</a:t>
            </a:r>
            <a:r>
              <a:rPr lang="en-US" dirty="0" smtClean="0"/>
              <a:t/>
            </a:r>
            <a:br>
              <a:rPr lang="en-US" dirty="0" smtClean="0"/>
            </a:br>
            <a:r>
              <a:rPr lang="en-US" dirty="0" smtClean="0"/>
              <a:t>• 1 teaspoon vanilla extract</a:t>
            </a:r>
            <a:br>
              <a:rPr lang="en-US" dirty="0" smtClean="0"/>
            </a:br>
            <a:r>
              <a:rPr lang="en-US" dirty="0" smtClean="0"/>
              <a:t>• 2 1/4 cups all-purpose flour</a:t>
            </a:r>
            <a:br>
              <a:rPr lang="en-US" dirty="0" smtClean="0"/>
            </a:br>
            <a:r>
              <a:rPr lang="en-US" dirty="0" smtClean="0"/>
              <a:t>• 1 teaspoon baking soda</a:t>
            </a:r>
            <a:br>
              <a:rPr lang="en-US" dirty="0" smtClean="0"/>
            </a:br>
            <a:r>
              <a:rPr lang="en-US" dirty="0" smtClean="0"/>
              <a:t>• 3/4 teaspoon salt</a:t>
            </a:r>
            <a:br>
              <a:rPr lang="en-US" dirty="0" smtClean="0"/>
            </a:br>
            <a:r>
              <a:rPr lang="en-US" dirty="0" smtClean="0"/>
              <a:t>• 2 cups semisweet chocolate chips</a:t>
            </a:r>
            <a:br>
              <a:rPr lang="en-US" dirty="0" smtClean="0"/>
            </a:br>
            <a:r>
              <a:rPr lang="en-US" dirty="0" smtClean="0"/>
              <a:t>• if desired, 1 cup chopped pecans</a:t>
            </a:r>
          </a:p>
          <a:p>
            <a:endParaRPr lang="en-US" dirty="0"/>
          </a:p>
        </p:txBody>
      </p:sp>
      <p:pic>
        <p:nvPicPr>
          <p:cNvPr id="28674" name="Picture 2" descr="C:\Documents and Settings\ldelaney\Local Settings\Temporary Internet Files\Content.IE5\0LAB4XYV\MCj04362760000[1].png"/>
          <p:cNvPicPr>
            <a:picLocks noChangeAspect="1" noChangeArrowheads="1"/>
          </p:cNvPicPr>
          <p:nvPr/>
        </p:nvPicPr>
        <p:blipFill>
          <a:blip r:embed="rId2" cstate="print"/>
          <a:srcRect/>
          <a:stretch>
            <a:fillRect/>
          </a:stretch>
        </p:blipFill>
        <p:spPr bwMode="auto">
          <a:xfrm>
            <a:off x="5867400" y="3352800"/>
            <a:ext cx="2971572" cy="2971572"/>
          </a:xfrm>
          <a:prstGeom prst="rect">
            <a:avLst/>
          </a:prstGeom>
          <a:noFill/>
        </p:spPr>
      </p:pic>
      <p:sp>
        <p:nvSpPr>
          <p:cNvPr id="4" name="Rectangle 3"/>
          <p:cNvSpPr/>
          <p:nvPr/>
        </p:nvSpPr>
        <p:spPr>
          <a:xfrm rot="20285478">
            <a:off x="1580500" y="1964572"/>
            <a:ext cx="5908990" cy="1446550"/>
          </a:xfrm>
          <a:prstGeom prst="rect">
            <a:avLst/>
          </a:prstGeom>
          <a:solidFill>
            <a:srgbClr val="C00000"/>
          </a:solid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8800" b="1" cap="none" spc="150" dirty="0" smtClean="0">
                <a:ln w="11430"/>
                <a:solidFill>
                  <a:srgbClr val="F8F8F8"/>
                </a:solidFill>
                <a:effectLst>
                  <a:outerShdw blurRad="25400" algn="tl" rotWithShape="0">
                    <a:srgbClr val="000000">
                      <a:alpha val="43000"/>
                    </a:srgbClr>
                  </a:outerShdw>
                </a:effectLst>
              </a:rPr>
              <a:t>DESCRIBE</a:t>
            </a:r>
            <a:endParaRPr lang="en-US" sz="88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6629400" cy="5601533"/>
          </a:xfrm>
          <a:prstGeom prst="rect">
            <a:avLst/>
          </a:prstGeom>
          <a:noFill/>
        </p:spPr>
        <p:txBody>
          <a:bodyPr wrap="square" rtlCol="0">
            <a:spAutoFit/>
          </a:bodyPr>
          <a:lstStyle/>
          <a:p>
            <a:pPr algn="ctr"/>
            <a:r>
              <a:rPr lang="en-US" sz="3600" i="1" dirty="0" smtClean="0">
                <a:solidFill>
                  <a:schemeClr val="accent1">
                    <a:lumMod val="75000"/>
                  </a:schemeClr>
                </a:solidFill>
              </a:rPr>
              <a:t>Preston County Animal Shelter</a:t>
            </a:r>
          </a:p>
          <a:p>
            <a:r>
              <a:rPr lang="en-US" sz="2400" dirty="0"/>
              <a:t>	</a:t>
            </a:r>
            <a:r>
              <a:rPr lang="en-US" sz="2000" dirty="0" smtClean="0"/>
              <a:t>Every year at the Preston County Animal Shelter, we take in and rescue hundreds of stray cats and dogs that need a good home. Currently, because of the cold weather, we are having an overwhelming abundance of stray and dropped dogs. </a:t>
            </a:r>
            <a:br>
              <a:rPr lang="en-US" sz="2000" dirty="0" smtClean="0"/>
            </a:br>
            <a:r>
              <a:rPr lang="en-US" sz="2000" dirty="0" smtClean="0"/>
              <a:t>	Please consider adopting one of our precious furry friends. Just imagine, what if you were alone, stranded in the cold with no where to call home? If you come and adopt one of our dogs, the Preston county Animal Shelter will give you 6 months of dog food for free!</a:t>
            </a:r>
          </a:p>
          <a:p>
            <a:r>
              <a:rPr lang="en-US" sz="2000" dirty="0"/>
              <a:t>	</a:t>
            </a:r>
            <a:r>
              <a:rPr lang="en-US" sz="2000" dirty="0" smtClean="0"/>
              <a:t>Please don’t let these poor animals suffer any more! You are their only hope in this world, and right now, hope is all they have. </a:t>
            </a:r>
          </a:p>
          <a:p>
            <a:endParaRPr lang="en-US" dirty="0"/>
          </a:p>
          <a:p>
            <a:pPr algn="ctr"/>
            <a:r>
              <a:rPr lang="en-US" sz="2000" i="1" dirty="0" smtClean="0">
                <a:solidFill>
                  <a:schemeClr val="accent1">
                    <a:lumMod val="75000"/>
                  </a:schemeClr>
                </a:solidFill>
              </a:rPr>
              <a:t>Preston County Animal Shelter…</a:t>
            </a:r>
          </a:p>
          <a:p>
            <a:pPr algn="ctr"/>
            <a:r>
              <a:rPr lang="en-US" sz="2000" i="1" dirty="0" smtClean="0">
                <a:solidFill>
                  <a:schemeClr val="accent1">
                    <a:lumMod val="75000"/>
                  </a:schemeClr>
                </a:solidFill>
              </a:rPr>
              <a:t>So much more than a Shelter.  </a:t>
            </a:r>
            <a:endParaRPr lang="en-US" sz="2000" i="1" dirty="0">
              <a:solidFill>
                <a:schemeClr val="accent1">
                  <a:lumMod val="75000"/>
                </a:schemeClr>
              </a:solidFill>
            </a:endParaRPr>
          </a:p>
        </p:txBody>
      </p:sp>
      <p:pic>
        <p:nvPicPr>
          <p:cNvPr id="29699" name="Picture 3" descr="C:\Documents and Settings\ldelaney\Local Settings\Temporary Internet Files\Content.IE5\5DGTVMT6\MPj04310390000[1].jpg"/>
          <p:cNvPicPr>
            <a:picLocks noChangeAspect="1" noChangeArrowheads="1"/>
          </p:cNvPicPr>
          <p:nvPr/>
        </p:nvPicPr>
        <p:blipFill>
          <a:blip r:embed="rId2" cstate="print"/>
          <a:srcRect/>
          <a:stretch>
            <a:fillRect/>
          </a:stretch>
        </p:blipFill>
        <p:spPr bwMode="auto">
          <a:xfrm>
            <a:off x="6653585" y="1295400"/>
            <a:ext cx="2490415" cy="3733800"/>
          </a:xfrm>
          <a:prstGeom prst="roundRect">
            <a:avLst>
              <a:gd name="adj" fmla="val 11111"/>
            </a:avLst>
          </a:prstGeom>
          <a:ln w="190500" cap="rnd">
            <a:solidFill>
              <a:srgbClr val="00B0F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Rectangle 4"/>
          <p:cNvSpPr/>
          <p:nvPr/>
        </p:nvSpPr>
        <p:spPr>
          <a:xfrm rot="1464994">
            <a:off x="1394533" y="2206184"/>
            <a:ext cx="5035033" cy="1200329"/>
          </a:xfrm>
          <a:prstGeom prst="rect">
            <a:avLst/>
          </a:prstGeom>
          <a:solidFill>
            <a:srgbClr val="FF33CC"/>
          </a:solidFill>
        </p:spPr>
        <p:txBody>
          <a:bodyPr wrap="none" lIns="91440" tIns="45720" rIns="91440" bIns="45720">
            <a:spAutoFit/>
          </a:bodyPr>
          <a:lstStyle/>
          <a:p>
            <a:pPr algn="ctr"/>
            <a:r>
              <a:rPr lang="en-US"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PERSUADE</a:t>
            </a:r>
            <a:endParaRPr lang="en-U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19200"/>
            <a:ext cx="8686800" cy="3970318"/>
          </a:xfrm>
          <a:prstGeom prst="rect">
            <a:avLst/>
          </a:prstGeom>
          <a:noFill/>
        </p:spPr>
        <p:txBody>
          <a:bodyPr wrap="square" rtlCol="0">
            <a:spAutoFit/>
          </a:bodyPr>
          <a:lstStyle/>
          <a:p>
            <a:r>
              <a:rPr lang="en-US" sz="3600" dirty="0" smtClean="0"/>
              <a:t>If you are reading a fiction novel, you will most likely be reading this novel because:</a:t>
            </a:r>
          </a:p>
          <a:p>
            <a:endParaRPr lang="en-US" sz="2000" dirty="0" smtClean="0"/>
          </a:p>
          <a:p>
            <a:pPr marL="342900" indent="-342900">
              <a:buAutoNum type="alphaLcParenR"/>
            </a:pPr>
            <a:r>
              <a:rPr lang="en-US" sz="3200" dirty="0" smtClean="0"/>
              <a:t>It informs you about important facts</a:t>
            </a:r>
          </a:p>
          <a:p>
            <a:pPr marL="342900" indent="-342900">
              <a:buAutoNum type="alphaLcParenR"/>
            </a:pPr>
            <a:r>
              <a:rPr lang="en-US" sz="3200" dirty="0" smtClean="0"/>
              <a:t>You need to understand how gravity works</a:t>
            </a:r>
          </a:p>
          <a:p>
            <a:pPr marL="342900" indent="-342900">
              <a:buAutoNum type="alphaLcParenR"/>
            </a:pPr>
            <a:r>
              <a:rPr lang="en-US" sz="3200" dirty="0" smtClean="0"/>
              <a:t>You enjoy the entertainment it brings</a:t>
            </a:r>
          </a:p>
          <a:p>
            <a:pPr marL="342900" indent="-342900">
              <a:buAutoNum type="alphaLcParenR"/>
            </a:pPr>
            <a:r>
              <a:rPr lang="en-US" sz="3200" dirty="0" smtClean="0"/>
              <a:t>You are hoping to experience the thrills of the Rocky Mountains</a:t>
            </a:r>
            <a:endParaRPr lang="en-US" sz="3200"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4" end="4"/>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782" y="533400"/>
            <a:ext cx="6781800" cy="5786199"/>
          </a:xfrm>
          <a:prstGeom prst="rect">
            <a:avLst/>
          </a:prstGeom>
          <a:noFill/>
        </p:spPr>
        <p:txBody>
          <a:bodyPr wrap="square" rtlCol="0">
            <a:spAutoFit/>
          </a:bodyPr>
          <a:lstStyle/>
          <a:p>
            <a:r>
              <a:rPr lang="en-US" sz="3200" dirty="0" smtClean="0"/>
              <a:t>In last night’s newspaper, you read about the increase of bicycle sales because the high gas prices. </a:t>
            </a:r>
          </a:p>
          <a:p>
            <a:endParaRPr lang="en-US" sz="3200" dirty="0" smtClean="0"/>
          </a:p>
          <a:p>
            <a:r>
              <a:rPr lang="en-US" sz="3200" dirty="0" smtClean="0"/>
              <a:t>The author wrote this article to:</a:t>
            </a:r>
          </a:p>
          <a:p>
            <a:endParaRPr lang="en-US" sz="3200" dirty="0" smtClean="0"/>
          </a:p>
          <a:p>
            <a:pPr marL="342900" indent="-342900">
              <a:buAutoNum type="alphaLcParenR"/>
            </a:pPr>
            <a:r>
              <a:rPr lang="en-US" sz="3200" dirty="0" smtClean="0"/>
              <a:t>Explain how bicycles are made</a:t>
            </a:r>
          </a:p>
          <a:p>
            <a:pPr marL="342900" indent="-342900">
              <a:buAutoNum type="alphaLcParenR"/>
            </a:pPr>
            <a:r>
              <a:rPr lang="en-US" sz="3200" dirty="0" smtClean="0"/>
              <a:t>Inform you of bicycle sales</a:t>
            </a:r>
          </a:p>
          <a:p>
            <a:pPr marL="342900" indent="-342900">
              <a:buAutoNum type="alphaLcParenR"/>
            </a:pPr>
            <a:r>
              <a:rPr lang="en-US" sz="3200" dirty="0" smtClean="0"/>
              <a:t>Entertain you with bicycle tricks</a:t>
            </a:r>
          </a:p>
          <a:p>
            <a:pPr marL="342900" indent="-342900">
              <a:buAutoNum type="alphaLcParenR"/>
            </a:pPr>
            <a:r>
              <a:rPr lang="en-US" sz="3200" dirty="0" smtClean="0"/>
              <a:t>Describe how hard it is to ride a bicycle</a:t>
            </a:r>
          </a:p>
          <a:p>
            <a:pPr marL="342900" indent="-342900">
              <a:buAutoNum type="alphaLcParenR"/>
            </a:pPr>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5" end="5"/>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9927" y="457200"/>
            <a:ext cx="6781800" cy="5940088"/>
          </a:xfrm>
          <a:prstGeom prst="rect">
            <a:avLst/>
          </a:prstGeom>
          <a:noFill/>
        </p:spPr>
        <p:txBody>
          <a:bodyPr wrap="square" rtlCol="0">
            <a:spAutoFit/>
          </a:bodyPr>
          <a:lstStyle/>
          <a:p>
            <a:r>
              <a:rPr lang="en-US" sz="2000" dirty="0" smtClean="0"/>
              <a:t>Do you have a closet full of old coats that are just hanging around collecting dust? Well, if you do, this Saturday at Second Baptist Church, we will be collecting old coats and jackets to pass out to the homeless in our communities. Please drop off your jackets and coats in the church office by Wednesday afternoon at 4:00. </a:t>
            </a:r>
          </a:p>
          <a:p>
            <a:endParaRPr lang="en-US" sz="2000" dirty="0" smtClean="0"/>
          </a:p>
          <a:p>
            <a:r>
              <a:rPr lang="en-US" sz="2000" dirty="0" smtClean="0"/>
              <a:t>The people in our community need you more than they ever have! Please take a moment to go through your closet and give to those that are less fortunate than you are! </a:t>
            </a:r>
          </a:p>
          <a:p>
            <a:endParaRPr lang="en-US" sz="2000" dirty="0" smtClean="0"/>
          </a:p>
          <a:p>
            <a:r>
              <a:rPr lang="en-US" sz="2000" dirty="0" smtClean="0"/>
              <a:t>The author wrote this particular advertisement for a local community newspaper to:</a:t>
            </a:r>
          </a:p>
          <a:p>
            <a:endParaRPr lang="en-US" sz="2000" dirty="0" smtClean="0"/>
          </a:p>
          <a:p>
            <a:pPr marL="342900" indent="-342900">
              <a:buAutoNum type="alphaLcParenR"/>
            </a:pPr>
            <a:r>
              <a:rPr lang="en-US" sz="2000" dirty="0" smtClean="0"/>
              <a:t>Explain why the homeless need coats</a:t>
            </a:r>
          </a:p>
          <a:p>
            <a:pPr marL="342900" indent="-342900">
              <a:buAutoNum type="alphaLcParenR"/>
            </a:pPr>
            <a:r>
              <a:rPr lang="en-US" sz="2000" dirty="0" smtClean="0"/>
              <a:t>Describe what it’s like to have a new coat</a:t>
            </a:r>
          </a:p>
          <a:p>
            <a:pPr marL="342900" indent="-342900">
              <a:buAutoNum type="alphaLcParenR"/>
            </a:pPr>
            <a:r>
              <a:rPr lang="en-US" sz="2000" dirty="0" smtClean="0"/>
              <a:t>Inform you about how cold the weather has been lately</a:t>
            </a:r>
          </a:p>
          <a:p>
            <a:pPr marL="342900" indent="-342900">
              <a:buAutoNum type="alphaLcParenR"/>
            </a:pPr>
            <a:r>
              <a:rPr lang="en-US" sz="2000" dirty="0" smtClean="0"/>
              <a:t>Persuade you to give your old coats and jackets to the less fortunate</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9" end="9"/>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364" y="78337"/>
            <a:ext cx="6781800" cy="6832640"/>
          </a:xfrm>
          <a:prstGeom prst="rect">
            <a:avLst/>
          </a:prstGeom>
          <a:noFill/>
        </p:spPr>
        <p:txBody>
          <a:bodyPr wrap="square" rtlCol="0">
            <a:spAutoFit/>
          </a:bodyPr>
          <a:lstStyle/>
          <a:p>
            <a:r>
              <a:rPr lang="en-US" dirty="0" smtClean="0"/>
              <a:t>Roller coaster enthusiasts from around the world voted The Voyage the </a:t>
            </a:r>
            <a:r>
              <a:rPr lang="en-US" b="1" dirty="0" smtClean="0"/>
              <a:t>#1 Wooden Coaster on the Planet in 2007</a:t>
            </a:r>
            <a:r>
              <a:rPr lang="en-US" dirty="0" smtClean="0"/>
              <a:t>!</a:t>
            </a:r>
            <a:br>
              <a:rPr lang="en-US" dirty="0" smtClean="0"/>
            </a:br>
            <a:r>
              <a:rPr lang="en-US" dirty="0" smtClean="0"/>
              <a:t/>
            </a:r>
            <a:br>
              <a:rPr lang="en-US" dirty="0" smtClean="0"/>
            </a:br>
            <a:r>
              <a:rPr lang="en-US" dirty="0" smtClean="0"/>
              <a:t>The world's </a:t>
            </a:r>
            <a:r>
              <a:rPr lang="en-US" b="1" dirty="0" smtClean="0"/>
              <a:t>top "air-time" wooden coaster</a:t>
            </a:r>
            <a:r>
              <a:rPr lang="en-US" dirty="0" smtClean="0"/>
              <a:t> is the main course at Holiday World's Thanksgiving section!</a:t>
            </a:r>
            <a:br>
              <a:rPr lang="en-US" dirty="0" smtClean="0"/>
            </a:br>
            <a:r>
              <a:rPr lang="en-US" dirty="0" smtClean="0"/>
              <a:t/>
            </a:r>
            <a:br>
              <a:rPr lang="en-US" dirty="0" smtClean="0"/>
            </a:br>
            <a:r>
              <a:rPr lang="en-US" dirty="0" smtClean="0"/>
              <a:t>"The Voyage is an air-time machine, with riders experiencing a feeling of weightlessness for a total of 24.2 seconds," says Will Koch, the parks' president. "We take the traditional out-and-back layout to the extreme, with one of the steepest drops on any wooden coaster in the world. The Voyage is 1.2 miles long, placing it among the planet's top three longest and fastest wooden coasters." The Voyage also has three sections of extreme, 90-degree banking.</a:t>
            </a:r>
          </a:p>
          <a:p>
            <a:endParaRPr lang="en-US" dirty="0" smtClean="0"/>
          </a:p>
          <a:p>
            <a:r>
              <a:rPr lang="en-US" sz="2400" dirty="0" smtClean="0"/>
              <a:t>The author’s purpose for writing this is:</a:t>
            </a:r>
          </a:p>
          <a:p>
            <a:endParaRPr lang="en-US" sz="2400" dirty="0" smtClean="0"/>
          </a:p>
          <a:p>
            <a:pPr marL="342900" indent="-342900">
              <a:buAutoNum type="alphaLcParenR"/>
            </a:pPr>
            <a:r>
              <a:rPr lang="en-US" sz="2400" dirty="0" smtClean="0"/>
              <a:t>To describe the experience of The Voyage</a:t>
            </a:r>
          </a:p>
          <a:p>
            <a:pPr marL="342900" indent="-342900">
              <a:buAutoNum type="alphaLcParenR"/>
            </a:pPr>
            <a:r>
              <a:rPr lang="en-US" sz="2400" dirty="0" smtClean="0"/>
              <a:t>To persuade you to go to Holiday World</a:t>
            </a:r>
          </a:p>
          <a:p>
            <a:pPr marL="342900" indent="-342900">
              <a:buAutoNum type="alphaLcParenR"/>
            </a:pPr>
            <a:r>
              <a:rPr lang="en-US" sz="2400" dirty="0" smtClean="0"/>
              <a:t>To explain how The Voyage works</a:t>
            </a:r>
          </a:p>
          <a:p>
            <a:pPr marL="342900" indent="-342900">
              <a:buAutoNum type="alphaLcParenR"/>
            </a:pPr>
            <a:r>
              <a:rPr lang="en-US" sz="2400" dirty="0" smtClean="0"/>
              <a:t>To inform you of the #1 Wooden Roller Coaster on the Planet in 2007</a:t>
            </a:r>
            <a:r>
              <a:rPr lang="en-US" dirty="0" smtClean="0"/>
              <a:t/>
            </a:r>
            <a:br>
              <a:rPr lang="en-US" dirty="0" smtClean="0"/>
            </a:br>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4" end="4"/>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0"/>
            <a:ext cx="6705600" cy="6555641"/>
          </a:xfrm>
          <a:prstGeom prst="rect">
            <a:avLst/>
          </a:prstGeom>
        </p:spPr>
        <p:txBody>
          <a:bodyPr wrap="square">
            <a:spAutoFit/>
          </a:bodyPr>
          <a:lstStyle/>
          <a:p>
            <a:endParaRPr lang="en-US" sz="2000" dirty="0" smtClean="0"/>
          </a:p>
          <a:p>
            <a:r>
              <a:rPr lang="en-US" sz="2000" dirty="0" smtClean="0"/>
              <a:t>It's built to last you a lifetime—quite literally. But though the human body is the most amazing tool at your disposal, it often needs a helping hand. Tools made from metal, wood, and plastic work like extensions of your body, making you feel stronger and helping you work faster and more efficiently. </a:t>
            </a:r>
          </a:p>
          <a:p>
            <a:r>
              <a:rPr lang="en-US" sz="2000" dirty="0" smtClean="0"/>
              <a:t>In science, tools like this are called </a:t>
            </a:r>
            <a:r>
              <a:rPr lang="en-US" sz="2000" b="1" dirty="0" smtClean="0"/>
              <a:t>simple machines</a:t>
            </a:r>
            <a:r>
              <a:rPr lang="en-US" sz="2000" dirty="0" smtClean="0"/>
              <a:t>. And although you might think there's a big difference between a tiny little wrench and a huge great earthmover, exactly the same physics is at work in both. Let's take a closer look at tools and machines and how they work!</a:t>
            </a:r>
            <a:br>
              <a:rPr lang="en-US" sz="2000" dirty="0" smtClean="0"/>
            </a:br>
            <a:endParaRPr lang="en-US" sz="2000" dirty="0" smtClean="0"/>
          </a:p>
          <a:p>
            <a:endParaRPr lang="en-US" sz="2000" dirty="0" smtClean="0"/>
          </a:p>
          <a:p>
            <a:r>
              <a:rPr lang="en-US" sz="2000" dirty="0" smtClean="0"/>
              <a:t>In this section of a science text book, the author ‘s purpose of this passage is to:</a:t>
            </a:r>
          </a:p>
          <a:p>
            <a:endParaRPr lang="en-US" sz="2000" dirty="0" smtClean="0"/>
          </a:p>
          <a:p>
            <a:pPr marL="342900" indent="-342900">
              <a:buAutoNum type="alphaLcParenR"/>
            </a:pPr>
            <a:r>
              <a:rPr lang="en-US" sz="2000" dirty="0" smtClean="0"/>
              <a:t>Entertain you about a skeleton</a:t>
            </a:r>
          </a:p>
          <a:p>
            <a:pPr marL="342900" indent="-342900">
              <a:buAutoNum type="alphaLcParenR"/>
            </a:pPr>
            <a:r>
              <a:rPr lang="en-US" sz="2000" dirty="0" smtClean="0"/>
              <a:t>Explain to you how simple machines are similar to our bodies</a:t>
            </a:r>
          </a:p>
          <a:p>
            <a:pPr marL="342900" indent="-342900">
              <a:buAutoNum type="alphaLcParenR"/>
            </a:pPr>
            <a:r>
              <a:rPr lang="en-US" sz="2000" dirty="0" smtClean="0"/>
              <a:t>Describe how your legs work</a:t>
            </a:r>
          </a:p>
          <a:p>
            <a:pPr marL="342900" indent="-342900">
              <a:buAutoNum type="alphaLcParenR"/>
            </a:pPr>
            <a:r>
              <a:rPr lang="en-US" sz="2000" dirty="0" smtClean="0"/>
              <a:t>Persuade you to exercise using simple machines</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7" end="7"/>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latin typeface="Cooper Black" pitchFamily="18" charset="0"/>
              </a:rPr>
              <a:t>Define AUTHOR’S PURPOSE:</a:t>
            </a:r>
            <a:endParaRPr lang="en-US" sz="4800" dirty="0">
              <a:latin typeface="Cooper Black" pitchFamily="18" charset="0"/>
            </a:endParaRPr>
          </a:p>
        </p:txBody>
      </p:sp>
      <p:sp>
        <p:nvSpPr>
          <p:cNvPr id="3" name="Content Placeholder 2"/>
          <p:cNvSpPr>
            <a:spLocks noGrp="1"/>
          </p:cNvSpPr>
          <p:nvPr>
            <p:ph idx="1"/>
          </p:nvPr>
        </p:nvSpPr>
        <p:spPr>
          <a:xfrm>
            <a:off x="1143000" y="1600200"/>
            <a:ext cx="6858000" cy="4525963"/>
          </a:xfrm>
        </p:spPr>
        <p:txBody>
          <a:bodyPr>
            <a:normAutofit/>
          </a:bodyPr>
          <a:lstStyle/>
          <a:p>
            <a:pPr algn="ctr">
              <a:buNone/>
            </a:pPr>
            <a:r>
              <a:rPr lang="en-US" sz="6000" dirty="0" smtClean="0">
                <a:latin typeface="+mj-lt"/>
              </a:rPr>
              <a:t>	The reason that the author is writing the book, article, or story. </a:t>
            </a:r>
            <a:endParaRPr lang="en-US" sz="6000" dirty="0">
              <a:latin typeface="+mj-lt"/>
            </a:endParaRPr>
          </a:p>
        </p:txBody>
      </p:sp>
      <p:pic>
        <p:nvPicPr>
          <p:cNvPr id="2050" name="Picture 2" descr="C:\Documents and Settings\ldelaney\Local Settings\Temporary Internet Files\Content.IE5\G5Y7WHEZ\MCj04352330000[1].png"/>
          <p:cNvPicPr>
            <a:picLocks noChangeAspect="1" noChangeArrowheads="1"/>
          </p:cNvPicPr>
          <p:nvPr/>
        </p:nvPicPr>
        <p:blipFill>
          <a:blip r:embed="rId2" cstate="print"/>
          <a:srcRect/>
          <a:stretch>
            <a:fillRect/>
          </a:stretch>
        </p:blipFill>
        <p:spPr bwMode="auto">
          <a:xfrm>
            <a:off x="2667000" y="5359363"/>
            <a:ext cx="3581400" cy="1464001"/>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04088"/>
            <a:ext cx="6781800" cy="2039112"/>
          </a:xfrm>
        </p:spPr>
        <p:txBody>
          <a:bodyPr>
            <a:noAutofit/>
          </a:bodyPr>
          <a:lstStyle/>
          <a:p>
            <a:pPr algn="ctr"/>
            <a:r>
              <a:rPr lang="en-US" dirty="0" smtClean="0"/>
              <a:t>What is our acronym to remember the </a:t>
            </a:r>
            <a:r>
              <a:rPr lang="en-US" b="1" u="sng" dirty="0" smtClean="0"/>
              <a:t>5 different types </a:t>
            </a:r>
            <a:r>
              <a:rPr lang="en-US" dirty="0" smtClean="0"/>
              <a:t>of Author’s Purposes?</a:t>
            </a:r>
            <a:endParaRPr lang="en-US" dirty="0"/>
          </a:p>
        </p:txBody>
      </p:sp>
      <p:sp>
        <p:nvSpPr>
          <p:cNvPr id="3" name="Content Placeholder 2"/>
          <p:cNvSpPr>
            <a:spLocks noGrp="1"/>
          </p:cNvSpPr>
          <p:nvPr>
            <p:ph idx="1"/>
          </p:nvPr>
        </p:nvSpPr>
        <p:spPr>
          <a:xfrm>
            <a:off x="1295400" y="3124200"/>
            <a:ext cx="6858000" cy="2971800"/>
          </a:xfrm>
        </p:spPr>
        <p:txBody>
          <a:bodyPr>
            <a:normAutofit/>
          </a:bodyPr>
          <a:lstStyle/>
          <a:p>
            <a:pPr algn="ctr">
              <a:buNone/>
            </a:pPr>
            <a:r>
              <a:rPr lang="en-US" sz="9600" dirty="0" smtClean="0">
                <a:latin typeface="Cooper Black" pitchFamily="18" charset="0"/>
              </a:rPr>
              <a:t>PIE   ED!</a:t>
            </a:r>
            <a:endParaRPr lang="en-US" sz="9600" dirty="0">
              <a:latin typeface="Cooper Black" pitchFamily="18" charset="0"/>
            </a:endParaRPr>
          </a:p>
        </p:txBody>
      </p:sp>
      <p:pic>
        <p:nvPicPr>
          <p:cNvPr id="3074" name="Picture 2" descr="\\E085025F3\VOL1\USERS\LDELANEY\My Pictures\Microsoft Clip Organizer\j0436337.png"/>
          <p:cNvPicPr>
            <a:picLocks noChangeAspect="1" noChangeArrowheads="1"/>
          </p:cNvPicPr>
          <p:nvPr/>
        </p:nvPicPr>
        <p:blipFill>
          <a:blip r:embed="rId2" cstate="print"/>
          <a:srcRect/>
          <a:stretch>
            <a:fillRect/>
          </a:stretch>
        </p:blipFill>
        <p:spPr bwMode="auto">
          <a:xfrm>
            <a:off x="3429000" y="4191000"/>
            <a:ext cx="2667000" cy="26670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2133600" cy="3154710"/>
          </a:xfrm>
          <a:prstGeom prst="rect">
            <a:avLst/>
          </a:prstGeom>
          <a:noFill/>
        </p:spPr>
        <p:txBody>
          <a:bodyPr wrap="square" rtlCol="0">
            <a:spAutoFit/>
          </a:bodyPr>
          <a:lstStyle/>
          <a:p>
            <a:r>
              <a:rPr lang="en-US" sz="199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41275" dist="20320" dir="1800000" algn="tl" rotWithShape="0">
                    <a:srgbClr val="000000">
                      <a:alpha val="40000"/>
                    </a:srgbClr>
                  </a:outerShdw>
                </a:effectLst>
              </a:rPr>
              <a:t>P</a:t>
            </a:r>
            <a:r>
              <a:rPr lang="en-US" dirty="0" smtClean="0"/>
              <a:t> </a:t>
            </a:r>
            <a:endParaRPr lang="en-US" dirty="0"/>
          </a:p>
        </p:txBody>
      </p:sp>
      <p:sp>
        <p:nvSpPr>
          <p:cNvPr id="5" name="TextBox 4"/>
          <p:cNvSpPr txBox="1"/>
          <p:nvPr/>
        </p:nvSpPr>
        <p:spPr>
          <a:xfrm>
            <a:off x="2514600" y="1295400"/>
            <a:ext cx="5334000" cy="1200329"/>
          </a:xfrm>
          <a:prstGeom prst="rect">
            <a:avLst/>
          </a:prstGeom>
          <a:noFill/>
        </p:spPr>
        <p:txBody>
          <a:bodyPr wrap="square" rtlCol="0">
            <a:spAutoFit/>
          </a:bodyPr>
          <a:lstStyle/>
          <a:p>
            <a:pPr algn="ctr"/>
            <a:r>
              <a:rPr lang="en-US" sz="7200" dirty="0" smtClean="0">
                <a:latin typeface="Market" pitchFamily="2" charset="0"/>
              </a:rPr>
              <a:t>PERSUADE</a:t>
            </a:r>
            <a:endParaRPr lang="en-US" sz="7200" dirty="0">
              <a:latin typeface="Market" pitchFamily="2" charset="0"/>
            </a:endParaRPr>
          </a:p>
        </p:txBody>
      </p:sp>
      <p:sp>
        <p:nvSpPr>
          <p:cNvPr id="6" name="TextBox 5"/>
          <p:cNvSpPr txBox="1"/>
          <p:nvPr/>
        </p:nvSpPr>
        <p:spPr>
          <a:xfrm>
            <a:off x="1905000" y="3124200"/>
            <a:ext cx="6629400" cy="2308324"/>
          </a:xfrm>
          <a:prstGeom prst="rect">
            <a:avLst/>
          </a:prstGeom>
          <a:noFill/>
        </p:spPr>
        <p:txBody>
          <a:bodyPr wrap="square" rtlCol="0">
            <a:spAutoFit/>
          </a:bodyPr>
          <a:lstStyle/>
          <a:p>
            <a:pPr algn="ctr"/>
            <a:r>
              <a:rPr lang="en-US" sz="4800" dirty="0" smtClean="0"/>
              <a:t>The author wants to convince you of something! </a:t>
            </a:r>
            <a:endParaRPr lang="en-US" sz="4800" dirty="0"/>
          </a:p>
        </p:txBody>
      </p:sp>
      <p:pic>
        <p:nvPicPr>
          <p:cNvPr id="4098" name="Picture 2" descr="C:\Documents and Settings\ldelaney\Local Settings\Temporary Internet Files\Content.IE5\0LAB4XYV\MCj01047260000[1].wmf"/>
          <p:cNvPicPr>
            <a:picLocks noChangeAspect="1" noChangeArrowheads="1"/>
          </p:cNvPicPr>
          <p:nvPr/>
        </p:nvPicPr>
        <p:blipFill>
          <a:blip r:embed="rId2" cstate="print"/>
          <a:srcRect/>
          <a:stretch>
            <a:fillRect/>
          </a:stretch>
        </p:blipFill>
        <p:spPr bwMode="auto">
          <a:xfrm rot="20250513">
            <a:off x="664199" y="4627978"/>
            <a:ext cx="2649800" cy="1609092"/>
          </a:xfrm>
          <a:prstGeom prst="rect">
            <a:avLst/>
          </a:prstGeom>
          <a:noFill/>
        </p:spPr>
      </p:pic>
      <p:pic>
        <p:nvPicPr>
          <p:cNvPr id="4099" name="Picture 3" descr="C:\Documents and Settings\ldelaney\Local Settings\Temporary Internet Files\Content.IE5\G5Y7WHEZ\MCj04298750000[1].wmf"/>
          <p:cNvPicPr>
            <a:picLocks noChangeAspect="1" noChangeArrowheads="1"/>
          </p:cNvPicPr>
          <p:nvPr/>
        </p:nvPicPr>
        <p:blipFill>
          <a:blip r:embed="rId3" cstate="print"/>
          <a:srcRect/>
          <a:stretch>
            <a:fillRect/>
          </a:stretch>
        </p:blipFill>
        <p:spPr bwMode="auto">
          <a:xfrm>
            <a:off x="6248400" y="5257800"/>
            <a:ext cx="1841500" cy="1247775"/>
          </a:xfrm>
          <a:prstGeom prst="rect">
            <a:avLst/>
          </a:prstGeom>
          <a:noFill/>
        </p:spPr>
      </p:pic>
      <p:pic>
        <p:nvPicPr>
          <p:cNvPr id="4100" name="Picture 4" descr="C:\Documents and Settings\ldelaney\Local Settings\Temporary Internet Files\Content.IE5\G5I7WLQ3\MCj04363920000[1].png"/>
          <p:cNvPicPr>
            <a:picLocks noChangeAspect="1" noChangeArrowheads="1"/>
          </p:cNvPicPr>
          <p:nvPr/>
        </p:nvPicPr>
        <p:blipFill>
          <a:blip r:embed="rId4" cstate="print"/>
          <a:srcRect/>
          <a:stretch>
            <a:fillRect/>
          </a:stretch>
        </p:blipFill>
        <p:spPr bwMode="auto">
          <a:xfrm>
            <a:off x="2362200" y="609600"/>
            <a:ext cx="1333333" cy="1828572"/>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099"/>
                                        </p:tgtEl>
                                        <p:attrNameLst>
                                          <p:attrName>style.visibility</p:attrName>
                                        </p:attrNameLst>
                                      </p:cBhvr>
                                      <p:to>
                                        <p:strVal val="visible"/>
                                      </p:to>
                                    </p:set>
                                    <p:anim calcmode="lin" valueType="num">
                                      <p:cBhvr>
                                        <p:cTn id="23" dur="1000" fill="hold"/>
                                        <p:tgtEl>
                                          <p:spTgt spid="4099"/>
                                        </p:tgtEl>
                                        <p:attrNameLst>
                                          <p:attrName>ppt_w</p:attrName>
                                        </p:attrNameLst>
                                      </p:cBhvr>
                                      <p:tavLst>
                                        <p:tav tm="0">
                                          <p:val>
                                            <p:fltVal val="0"/>
                                          </p:val>
                                        </p:tav>
                                        <p:tav tm="100000">
                                          <p:val>
                                            <p:strVal val="#ppt_w"/>
                                          </p:val>
                                        </p:tav>
                                      </p:tavLst>
                                    </p:anim>
                                    <p:anim calcmode="lin" valueType="num">
                                      <p:cBhvr>
                                        <p:cTn id="24" dur="1000" fill="hold"/>
                                        <p:tgtEl>
                                          <p:spTgt spid="4099"/>
                                        </p:tgtEl>
                                        <p:attrNameLst>
                                          <p:attrName>ppt_h</p:attrName>
                                        </p:attrNameLst>
                                      </p:cBhvr>
                                      <p:tavLst>
                                        <p:tav tm="0">
                                          <p:val>
                                            <p:fltVal val="0"/>
                                          </p:val>
                                        </p:tav>
                                        <p:tav tm="100000">
                                          <p:val>
                                            <p:strVal val="#ppt_h"/>
                                          </p:val>
                                        </p:tav>
                                      </p:tavLst>
                                    </p:anim>
                                    <p:anim calcmode="lin" valueType="num">
                                      <p:cBhvr>
                                        <p:cTn id="25" dur="1000" fill="hold"/>
                                        <p:tgtEl>
                                          <p:spTgt spid="409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0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00"/>
                                        </p:tgtEl>
                                        <p:attrNameLst>
                                          <p:attrName>style.visibility</p:attrName>
                                        </p:attrNameLst>
                                      </p:cBhvr>
                                      <p:to>
                                        <p:strVal val="visible"/>
                                      </p:to>
                                    </p:set>
                                    <p:anim calcmode="lin" valueType="num">
                                      <p:cBhvr additive="base">
                                        <p:cTn id="31" dur="500" fill="hold"/>
                                        <p:tgtEl>
                                          <p:spTgt spid="4100"/>
                                        </p:tgtEl>
                                        <p:attrNameLst>
                                          <p:attrName>ppt_x</p:attrName>
                                        </p:attrNameLst>
                                      </p:cBhvr>
                                      <p:tavLst>
                                        <p:tav tm="0">
                                          <p:val>
                                            <p:strVal val="#ppt_x"/>
                                          </p:val>
                                        </p:tav>
                                        <p:tav tm="100000">
                                          <p:val>
                                            <p:strVal val="#ppt_x"/>
                                          </p:val>
                                        </p:tav>
                                      </p:tavLst>
                                    </p:anim>
                                    <p:anim calcmode="lin" valueType="num">
                                      <p:cBhvr additive="base">
                                        <p:cTn id="32"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295400"/>
            <a:ext cx="7086600" cy="4893647"/>
          </a:xfrm>
          <a:prstGeom prst="rect">
            <a:avLst/>
          </a:prstGeom>
          <a:noFill/>
        </p:spPr>
        <p:txBody>
          <a:bodyPr wrap="square" rtlCol="0">
            <a:spAutoFit/>
          </a:bodyPr>
          <a:lstStyle/>
          <a:p>
            <a:pPr>
              <a:buFont typeface="Wingdings" pitchFamily="2" charset="2"/>
              <a:buChar char="v"/>
            </a:pPr>
            <a:r>
              <a:rPr lang="en-US" sz="3600" dirty="0" smtClean="0"/>
              <a:t> Wants you to buy something</a:t>
            </a:r>
          </a:p>
          <a:p>
            <a:pPr>
              <a:buFont typeface="Wingdings" pitchFamily="2" charset="2"/>
              <a:buChar char="v"/>
            </a:pPr>
            <a:r>
              <a:rPr lang="en-US" sz="3600" dirty="0" smtClean="0"/>
              <a:t>Wants to conform your beliefs about a product or idea</a:t>
            </a:r>
          </a:p>
          <a:p>
            <a:pPr>
              <a:buFont typeface="Wingdings" pitchFamily="2" charset="2"/>
              <a:buChar char="v"/>
            </a:pPr>
            <a:r>
              <a:rPr lang="en-US" sz="3600" dirty="0" smtClean="0"/>
              <a:t>Types of Persuasion:</a:t>
            </a:r>
          </a:p>
          <a:p>
            <a:pPr lvl="2">
              <a:buFont typeface="Wingdings" pitchFamily="2" charset="2"/>
              <a:buChar char="v"/>
            </a:pPr>
            <a:r>
              <a:rPr lang="en-US" sz="3600" dirty="0" smtClean="0"/>
              <a:t>Emotional Appeal</a:t>
            </a:r>
          </a:p>
          <a:p>
            <a:pPr lvl="2">
              <a:buFont typeface="Wingdings" pitchFamily="2" charset="2"/>
              <a:buChar char="v"/>
            </a:pPr>
            <a:r>
              <a:rPr lang="en-US" sz="3600" dirty="0" smtClean="0"/>
              <a:t>Bandwagon</a:t>
            </a:r>
          </a:p>
          <a:p>
            <a:pPr lvl="2">
              <a:buFont typeface="Wingdings" pitchFamily="2" charset="2"/>
              <a:buChar char="v"/>
            </a:pPr>
            <a:r>
              <a:rPr lang="en-US" sz="3600" dirty="0" smtClean="0"/>
              <a:t>Expert Opinion</a:t>
            </a:r>
          </a:p>
          <a:p>
            <a:pPr lvl="2">
              <a:buFont typeface="Wingdings" pitchFamily="2" charset="2"/>
              <a:buChar char="v"/>
            </a:pPr>
            <a:r>
              <a:rPr lang="en-US" sz="3600" dirty="0" err="1" smtClean="0"/>
              <a:t>Testimontial</a:t>
            </a:r>
            <a:endParaRPr lang="en-US" sz="3600" dirty="0" smtClean="0"/>
          </a:p>
          <a:p>
            <a:pPr lvl="1">
              <a:buFont typeface="Wingdings" pitchFamily="2" charset="2"/>
              <a:buChar char="§"/>
            </a:pPr>
            <a:endParaRPr lang="en-US" sz="2400" dirty="0" smtClean="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Scale>
                                      <p:cBhvr>
                                        <p:cTn id="28" dur="1000" decel="50000" fill="hold">
                                          <p:stCondLst>
                                            <p:cond delay="0"/>
                                          </p:stCondLst>
                                        </p:cTn>
                                        <p:tgtEl>
                                          <p:spTgt spid="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
                                            <p:txEl>
                                              <p:pRg st="3" end="3"/>
                                            </p:txEl>
                                          </p:spTgt>
                                        </p:tgtEl>
                                        <p:attrNameLst>
                                          <p:attrName>ppt_x</p:attrName>
                                          <p:attrName>ppt_y</p:attrName>
                                        </p:attrNameLst>
                                      </p:cBhvr>
                                    </p:animMotion>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Scale>
                                      <p:cBhvr>
                                        <p:cTn id="35" dur="1000" decel="50000" fill="hold">
                                          <p:stCondLst>
                                            <p:cond delay="0"/>
                                          </p:stCondLst>
                                        </p:cTn>
                                        <p:tgtEl>
                                          <p:spTgt spid="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
                                            <p:txEl>
                                              <p:pRg st="4" end="4"/>
                                            </p:txEl>
                                          </p:spTgt>
                                        </p:tgtEl>
                                        <p:attrNameLst>
                                          <p:attrName>ppt_x</p:attrName>
                                          <p:attrName>ppt_y</p:attrName>
                                        </p:attrNameLst>
                                      </p:cBhvr>
                                    </p:animMotion>
                                    <p:animEffect transition="in" filter="fade">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Scale>
                                      <p:cBhvr>
                                        <p:cTn id="42" dur="1000" decel="50000" fill="hold">
                                          <p:stCondLst>
                                            <p:cond delay="0"/>
                                          </p:stCondLst>
                                        </p:cTn>
                                        <p:tgtEl>
                                          <p:spTgt spid="2">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
                                            <p:txEl>
                                              <p:pRg st="5" end="5"/>
                                            </p:txEl>
                                          </p:spTgt>
                                        </p:tgtEl>
                                        <p:attrNameLst>
                                          <p:attrName>ppt_x</p:attrName>
                                          <p:attrName>ppt_y</p:attrName>
                                        </p:attrNameLst>
                                      </p:cBhvr>
                                    </p:animMotion>
                                    <p:animEffect transition="in" filter="fade">
                                      <p:cBhvr>
                                        <p:cTn id="44" dur="10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Scale>
                                      <p:cBhvr>
                                        <p:cTn id="49" dur="1000" decel="50000" fill="hold">
                                          <p:stCondLst>
                                            <p:cond delay="0"/>
                                          </p:stCondLst>
                                        </p:cTn>
                                        <p:tgtEl>
                                          <p:spTgt spid="2">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
                                            <p:txEl>
                                              <p:pRg st="6" end="6"/>
                                            </p:txEl>
                                          </p:spTgt>
                                        </p:tgtEl>
                                        <p:attrNameLst>
                                          <p:attrName>ppt_x</p:attrName>
                                          <p:attrName>ppt_y</p:attrName>
                                        </p:attrNameLst>
                                      </p:cBhvr>
                                    </p:animMotion>
                                    <p:animEffect transition="in" filter="fade">
                                      <p:cBhvr>
                                        <p:cTn id="51"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651164"/>
            <a:ext cx="1752600" cy="3154710"/>
          </a:xfrm>
          <a:prstGeom prst="rect">
            <a:avLst/>
          </a:prstGeom>
          <a:noFill/>
        </p:spPr>
        <p:txBody>
          <a:bodyPr wrap="square" rtlCol="0">
            <a:spAutoFit/>
          </a:bodyPr>
          <a:lstStyle/>
          <a:p>
            <a:r>
              <a:rPr lang="en-US" sz="199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41275" dist="20320" dir="1800000" algn="tl" rotWithShape="0">
                    <a:srgbClr val="000000">
                      <a:alpha val="40000"/>
                    </a:srgbClr>
                  </a:outerShdw>
                </a:effectLst>
              </a:rPr>
              <a:t>I</a:t>
            </a:r>
            <a:endParaRPr lang="en-US" sz="3200" dirty="0"/>
          </a:p>
        </p:txBody>
      </p:sp>
      <p:sp>
        <p:nvSpPr>
          <p:cNvPr id="3" name="TextBox 2"/>
          <p:cNvSpPr txBox="1"/>
          <p:nvPr/>
        </p:nvSpPr>
        <p:spPr>
          <a:xfrm>
            <a:off x="2438400" y="990600"/>
            <a:ext cx="5638800" cy="1446550"/>
          </a:xfrm>
          <a:prstGeom prst="rect">
            <a:avLst/>
          </a:prstGeom>
          <a:noFill/>
        </p:spPr>
        <p:txBody>
          <a:bodyPr wrap="square" rtlCol="0">
            <a:spAutoFit/>
          </a:bodyPr>
          <a:lstStyle/>
          <a:p>
            <a:pPr algn="ctr"/>
            <a:r>
              <a:rPr lang="en-US" sz="8800" dirty="0" smtClean="0">
                <a:latin typeface="Market" pitchFamily="2" charset="0"/>
              </a:rPr>
              <a:t>INFORM</a:t>
            </a:r>
            <a:endParaRPr lang="en-US" sz="8800" dirty="0">
              <a:latin typeface="Market" pitchFamily="2" charset="0"/>
            </a:endParaRPr>
          </a:p>
        </p:txBody>
      </p:sp>
      <p:sp>
        <p:nvSpPr>
          <p:cNvPr id="4" name="TextBox 3"/>
          <p:cNvSpPr txBox="1"/>
          <p:nvPr/>
        </p:nvSpPr>
        <p:spPr>
          <a:xfrm>
            <a:off x="2057400" y="2895600"/>
            <a:ext cx="6096000" cy="1323439"/>
          </a:xfrm>
          <a:prstGeom prst="rect">
            <a:avLst/>
          </a:prstGeom>
          <a:noFill/>
        </p:spPr>
        <p:txBody>
          <a:bodyPr wrap="square" rtlCol="0">
            <a:spAutoFit/>
          </a:bodyPr>
          <a:lstStyle/>
          <a:p>
            <a:pPr algn="ctr"/>
            <a:r>
              <a:rPr lang="en-US" sz="4000" dirty="0" smtClean="0"/>
              <a:t>The author wants to give some kind of information!</a:t>
            </a:r>
            <a:endParaRPr lang="en-US" sz="4000" dirty="0"/>
          </a:p>
        </p:txBody>
      </p:sp>
      <p:pic>
        <p:nvPicPr>
          <p:cNvPr id="5122" name="Picture 2" descr="C:\Documents and Settings\ldelaney\Local Settings\Temporary Internet Files\Content.IE5\5DGTVMT6\MCj04260620000[1].wmf"/>
          <p:cNvPicPr>
            <a:picLocks noChangeAspect="1" noChangeArrowheads="1"/>
          </p:cNvPicPr>
          <p:nvPr/>
        </p:nvPicPr>
        <p:blipFill>
          <a:blip r:embed="rId2" cstate="print"/>
          <a:srcRect/>
          <a:stretch>
            <a:fillRect/>
          </a:stretch>
        </p:blipFill>
        <p:spPr bwMode="auto">
          <a:xfrm>
            <a:off x="0" y="4286738"/>
            <a:ext cx="2667000" cy="2571262"/>
          </a:xfrm>
          <a:prstGeom prst="rect">
            <a:avLst/>
          </a:prstGeom>
          <a:noFill/>
        </p:spPr>
      </p:pic>
      <p:pic>
        <p:nvPicPr>
          <p:cNvPr id="5123" name="Picture 3" descr="C:\Documents and Settings\ldelaney\Local Settings\Temporary Internet Files\Content.IE5\0LAB4XYV\MPj04243880000[1].jpg"/>
          <p:cNvPicPr>
            <a:picLocks noChangeAspect="1" noChangeArrowheads="1"/>
          </p:cNvPicPr>
          <p:nvPr/>
        </p:nvPicPr>
        <p:blipFill>
          <a:blip r:embed="rId3" cstate="print"/>
          <a:srcRect/>
          <a:stretch>
            <a:fillRect/>
          </a:stretch>
        </p:blipFill>
        <p:spPr bwMode="auto">
          <a:xfrm>
            <a:off x="6172200" y="4191000"/>
            <a:ext cx="2667000" cy="1752302"/>
          </a:xfrm>
          <a:prstGeom prst="rect">
            <a:avLst/>
          </a:prstGeom>
          <a:noFill/>
        </p:spPr>
      </p:pic>
      <p:pic>
        <p:nvPicPr>
          <p:cNvPr id="5124" name="Picture 4" descr="C:\Documents and Settings\ldelaney\Local Settings\Temporary Internet Files\Content.IE5\5DGTVMT6\MMj01740010000[1].gif"/>
          <p:cNvPicPr>
            <a:picLocks noChangeAspect="1" noChangeArrowheads="1" noCrop="1"/>
          </p:cNvPicPr>
          <p:nvPr/>
        </p:nvPicPr>
        <p:blipFill>
          <a:blip r:embed="rId4" cstate="print"/>
          <a:srcRect/>
          <a:stretch>
            <a:fillRect/>
          </a:stretch>
        </p:blipFill>
        <p:spPr bwMode="auto">
          <a:xfrm>
            <a:off x="3429000" y="4082353"/>
            <a:ext cx="2414587" cy="2775647"/>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 calcmode="lin" valueType="num">
                                      <p:cBhvr>
                                        <p:cTn id="25" dur="1000" fill="hold"/>
                                        <p:tgtEl>
                                          <p:spTgt spid="5124"/>
                                        </p:tgtEl>
                                        <p:attrNameLst>
                                          <p:attrName>ppt_x</p:attrName>
                                        </p:attrNameLst>
                                      </p:cBhvr>
                                      <p:tavLst>
                                        <p:tav tm="0">
                                          <p:val>
                                            <p:strVal val="#ppt_x-.2"/>
                                          </p:val>
                                        </p:tav>
                                        <p:tav tm="100000">
                                          <p:val>
                                            <p:strVal val="#ppt_x"/>
                                          </p:val>
                                        </p:tav>
                                      </p:tavLst>
                                    </p:anim>
                                    <p:anim calcmode="lin" valueType="num">
                                      <p:cBhvr>
                                        <p:cTn id="26" dur="1000" fill="hold"/>
                                        <p:tgtEl>
                                          <p:spTgt spid="512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124"/>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5123"/>
                                        </p:tgtEl>
                                        <p:attrNameLst>
                                          <p:attrName>style.visibility</p:attrName>
                                        </p:attrNameLst>
                                      </p:cBhvr>
                                      <p:to>
                                        <p:strVal val="visible"/>
                                      </p:to>
                                    </p:set>
                                    <p:anim calcmode="lin" valueType="num">
                                      <p:cBhvr>
                                        <p:cTn id="32" dur="1000" fill="hold"/>
                                        <p:tgtEl>
                                          <p:spTgt spid="5123"/>
                                        </p:tgtEl>
                                        <p:attrNameLst>
                                          <p:attrName>ppt_w</p:attrName>
                                        </p:attrNameLst>
                                      </p:cBhvr>
                                      <p:tavLst>
                                        <p:tav tm="0">
                                          <p:val>
                                            <p:fltVal val="0"/>
                                          </p:val>
                                        </p:tav>
                                        <p:tav tm="100000">
                                          <p:val>
                                            <p:strVal val="#ppt_w"/>
                                          </p:val>
                                        </p:tav>
                                      </p:tavLst>
                                    </p:anim>
                                    <p:anim calcmode="lin" valueType="num">
                                      <p:cBhvr>
                                        <p:cTn id="33" dur="1000" fill="hold"/>
                                        <p:tgtEl>
                                          <p:spTgt spid="5123"/>
                                        </p:tgtEl>
                                        <p:attrNameLst>
                                          <p:attrName>ppt_h</p:attrName>
                                        </p:attrNameLst>
                                      </p:cBhvr>
                                      <p:tavLst>
                                        <p:tav tm="0">
                                          <p:val>
                                            <p:fltVal val="0"/>
                                          </p:val>
                                        </p:tav>
                                        <p:tav tm="100000">
                                          <p:val>
                                            <p:strVal val="#ppt_h"/>
                                          </p:val>
                                        </p:tav>
                                      </p:tavLst>
                                    </p:anim>
                                    <p:anim calcmode="lin" valueType="num">
                                      <p:cBhvr>
                                        <p:cTn id="34" dur="1000" fill="hold"/>
                                        <p:tgtEl>
                                          <p:spTgt spid="5123"/>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51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0874" y="741218"/>
            <a:ext cx="1720343" cy="3154710"/>
          </a:xfrm>
          <a:prstGeom prst="rect">
            <a:avLst/>
          </a:prstGeom>
        </p:spPr>
        <p:txBody>
          <a:bodyPr wrap="none">
            <a:spAutoFit/>
          </a:bodyPr>
          <a:lstStyle/>
          <a:p>
            <a:r>
              <a:rPr lang="en-US" sz="199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41275" dist="20320" dir="1800000" algn="tl" rotWithShape="0">
                    <a:srgbClr val="000000">
                      <a:alpha val="40000"/>
                    </a:srgbClr>
                  </a:outerShdw>
                </a:effectLst>
              </a:rPr>
              <a:t>E</a:t>
            </a:r>
            <a:endParaRPr lang="en-US" sz="3200" dirty="0"/>
          </a:p>
        </p:txBody>
      </p:sp>
      <p:sp>
        <p:nvSpPr>
          <p:cNvPr id="4" name="TextBox 3"/>
          <p:cNvSpPr txBox="1"/>
          <p:nvPr/>
        </p:nvSpPr>
        <p:spPr>
          <a:xfrm>
            <a:off x="2819400" y="762000"/>
            <a:ext cx="5715000" cy="1323439"/>
          </a:xfrm>
          <a:prstGeom prst="rect">
            <a:avLst/>
          </a:prstGeom>
          <a:noFill/>
        </p:spPr>
        <p:txBody>
          <a:bodyPr wrap="square" rtlCol="0">
            <a:spAutoFit/>
          </a:bodyPr>
          <a:lstStyle/>
          <a:p>
            <a:pPr algn="ctr"/>
            <a:r>
              <a:rPr lang="en-US" sz="8000" dirty="0" smtClean="0">
                <a:latin typeface="Market" pitchFamily="2" charset="0"/>
              </a:rPr>
              <a:t>EXPLAIN</a:t>
            </a:r>
            <a:endParaRPr lang="en-US" sz="7200" dirty="0">
              <a:latin typeface="Market" pitchFamily="2" charset="0"/>
            </a:endParaRPr>
          </a:p>
        </p:txBody>
      </p:sp>
      <p:sp>
        <p:nvSpPr>
          <p:cNvPr id="5" name="TextBox 4"/>
          <p:cNvSpPr txBox="1"/>
          <p:nvPr/>
        </p:nvSpPr>
        <p:spPr>
          <a:xfrm>
            <a:off x="2590800" y="1981200"/>
            <a:ext cx="6172200" cy="2308324"/>
          </a:xfrm>
          <a:prstGeom prst="rect">
            <a:avLst/>
          </a:prstGeom>
          <a:noFill/>
        </p:spPr>
        <p:txBody>
          <a:bodyPr wrap="square" rtlCol="0">
            <a:spAutoFit/>
          </a:bodyPr>
          <a:lstStyle/>
          <a:p>
            <a:pPr algn="ctr"/>
            <a:r>
              <a:rPr lang="en-US" sz="3600" dirty="0" smtClean="0"/>
              <a:t>The author wants to tell you about something, how something works, or how to do something.</a:t>
            </a:r>
            <a:endParaRPr lang="en-US" sz="3600" dirty="0"/>
          </a:p>
        </p:txBody>
      </p:sp>
      <p:pic>
        <p:nvPicPr>
          <p:cNvPr id="6146" name="Picture 2" descr="C:\Documents and Settings\ldelaney\Local Settings\Temporary Internet Files\Content.IE5\0LAB4XYV\MPj04395310000[1].jpg"/>
          <p:cNvPicPr>
            <a:picLocks noChangeAspect="1" noChangeArrowheads="1"/>
          </p:cNvPicPr>
          <p:nvPr/>
        </p:nvPicPr>
        <p:blipFill>
          <a:blip r:embed="rId2" cstate="print"/>
          <a:srcRect/>
          <a:stretch>
            <a:fillRect/>
          </a:stretch>
        </p:blipFill>
        <p:spPr bwMode="auto">
          <a:xfrm>
            <a:off x="381000" y="4267200"/>
            <a:ext cx="3580092" cy="2383318"/>
          </a:xfrm>
          <a:prstGeom prst="rect">
            <a:avLst/>
          </a:prstGeom>
          <a:noFill/>
        </p:spPr>
      </p:pic>
      <p:pic>
        <p:nvPicPr>
          <p:cNvPr id="6147" name="Picture 3" descr="C:\Documents and Settings\ldelaney\Local Settings\Temporary Internet Files\Content.IE5\G5I7WLQ3\MPj04394650000[1].jpg"/>
          <p:cNvPicPr>
            <a:picLocks noChangeAspect="1" noChangeArrowheads="1"/>
          </p:cNvPicPr>
          <p:nvPr/>
        </p:nvPicPr>
        <p:blipFill>
          <a:blip r:embed="rId3" cstate="print"/>
          <a:srcRect/>
          <a:stretch>
            <a:fillRect/>
          </a:stretch>
        </p:blipFill>
        <p:spPr bwMode="auto">
          <a:xfrm>
            <a:off x="5943600" y="4343400"/>
            <a:ext cx="2998863" cy="2267712"/>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blinds(horizontal)">
                                      <p:cBhvr>
                                        <p:cTn id="19" dur="5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47"/>
                                        </p:tgtEl>
                                        <p:attrNameLst>
                                          <p:attrName>style.visibility</p:attrName>
                                        </p:attrNameLst>
                                      </p:cBhvr>
                                      <p:to>
                                        <p:strVal val="visible"/>
                                      </p:to>
                                    </p:set>
                                    <p:anim calcmode="lin" valueType="num">
                                      <p:cBhvr additive="base">
                                        <p:cTn id="24" dur="500" fill="hold"/>
                                        <p:tgtEl>
                                          <p:spTgt spid="6147"/>
                                        </p:tgtEl>
                                        <p:attrNameLst>
                                          <p:attrName>ppt_x</p:attrName>
                                        </p:attrNameLst>
                                      </p:cBhvr>
                                      <p:tavLst>
                                        <p:tav tm="0">
                                          <p:val>
                                            <p:strVal val="#ppt_x"/>
                                          </p:val>
                                        </p:tav>
                                        <p:tav tm="100000">
                                          <p:val>
                                            <p:strVal val="#ppt_x"/>
                                          </p:val>
                                        </p:tav>
                                      </p:tavLst>
                                    </p:anim>
                                    <p:anim calcmode="lin" valueType="num">
                                      <p:cBhvr additive="base">
                                        <p:cTn id="25"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821" y="734291"/>
            <a:ext cx="1580779" cy="3154710"/>
          </a:xfrm>
          <a:prstGeom prst="rect">
            <a:avLst/>
          </a:prstGeom>
        </p:spPr>
        <p:txBody>
          <a:bodyPr wrap="square">
            <a:spAutoFit/>
          </a:bodyPr>
          <a:lstStyle/>
          <a:p>
            <a:r>
              <a:rPr lang="en-US" sz="199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41275" dist="20320" dir="1800000" algn="tl" rotWithShape="0">
                    <a:srgbClr val="000000">
                      <a:alpha val="40000"/>
                    </a:srgbClr>
                  </a:outerShdw>
                </a:effectLst>
              </a:rPr>
              <a:t>E</a:t>
            </a:r>
            <a:endParaRPr lang="en-US" sz="3200" dirty="0"/>
          </a:p>
        </p:txBody>
      </p:sp>
      <p:sp>
        <p:nvSpPr>
          <p:cNvPr id="3" name="TextBox 2"/>
          <p:cNvSpPr txBox="1"/>
          <p:nvPr/>
        </p:nvSpPr>
        <p:spPr>
          <a:xfrm>
            <a:off x="2133600" y="762000"/>
            <a:ext cx="7010400" cy="1446550"/>
          </a:xfrm>
          <a:prstGeom prst="rect">
            <a:avLst/>
          </a:prstGeom>
          <a:noFill/>
        </p:spPr>
        <p:txBody>
          <a:bodyPr wrap="square" rtlCol="0">
            <a:spAutoFit/>
          </a:bodyPr>
          <a:lstStyle/>
          <a:p>
            <a:pPr algn="ctr"/>
            <a:r>
              <a:rPr lang="en-US" sz="8800" dirty="0" smtClean="0">
                <a:latin typeface="Market" pitchFamily="2" charset="0"/>
              </a:rPr>
              <a:t>ENTERTAIN</a:t>
            </a:r>
            <a:endParaRPr lang="en-US" sz="8800" dirty="0">
              <a:latin typeface="Market" pitchFamily="2" charset="0"/>
            </a:endParaRPr>
          </a:p>
        </p:txBody>
      </p:sp>
      <p:sp>
        <p:nvSpPr>
          <p:cNvPr id="4" name="TextBox 3"/>
          <p:cNvSpPr txBox="1"/>
          <p:nvPr/>
        </p:nvSpPr>
        <p:spPr>
          <a:xfrm>
            <a:off x="2590800" y="2209800"/>
            <a:ext cx="6172200" cy="2585323"/>
          </a:xfrm>
          <a:prstGeom prst="rect">
            <a:avLst/>
          </a:prstGeom>
          <a:noFill/>
        </p:spPr>
        <p:txBody>
          <a:bodyPr wrap="square" rtlCol="0">
            <a:spAutoFit/>
          </a:bodyPr>
          <a:lstStyle/>
          <a:p>
            <a:pPr algn="ctr"/>
            <a:r>
              <a:rPr lang="en-US" sz="5400" dirty="0" smtClean="0"/>
              <a:t>The author wants you to enjoy the writing. </a:t>
            </a:r>
            <a:endParaRPr lang="en-US" sz="5400" dirty="0"/>
          </a:p>
        </p:txBody>
      </p:sp>
      <p:pic>
        <p:nvPicPr>
          <p:cNvPr id="7170" name="Picture 2" descr="C:\Documents and Settings\ldelaney\Local Settings\Temporary Internet Files\Content.IE5\G5Y7WHEZ\MMj02836310000[1].gif"/>
          <p:cNvPicPr>
            <a:picLocks noChangeAspect="1" noChangeArrowheads="1" noCrop="1"/>
          </p:cNvPicPr>
          <p:nvPr/>
        </p:nvPicPr>
        <p:blipFill>
          <a:blip r:embed="rId3" cstate="print"/>
          <a:srcRect/>
          <a:stretch>
            <a:fillRect/>
          </a:stretch>
        </p:blipFill>
        <p:spPr bwMode="auto">
          <a:xfrm>
            <a:off x="304800" y="3581400"/>
            <a:ext cx="2438400" cy="3018971"/>
          </a:xfrm>
          <a:prstGeom prst="rect">
            <a:avLst/>
          </a:prstGeom>
          <a:noFill/>
        </p:spPr>
      </p:pic>
      <p:pic>
        <p:nvPicPr>
          <p:cNvPr id="7171" name="Picture 3" descr="C:\Documents and Settings\ldelaney\Local Settings\Temporary Internet Files\Content.IE5\5DGTVMT6\MCj04282630000[1].wmf"/>
          <p:cNvPicPr>
            <a:picLocks noChangeAspect="1" noChangeArrowheads="1"/>
          </p:cNvPicPr>
          <p:nvPr/>
        </p:nvPicPr>
        <p:blipFill>
          <a:blip r:embed="rId4" cstate="print"/>
          <a:srcRect/>
          <a:stretch>
            <a:fillRect/>
          </a:stretch>
        </p:blipFill>
        <p:spPr bwMode="auto">
          <a:xfrm>
            <a:off x="6956425" y="3810000"/>
            <a:ext cx="2187575" cy="2525899"/>
          </a:xfrm>
          <a:prstGeom prst="rect">
            <a:avLst/>
          </a:prstGeom>
          <a:noFill/>
        </p:spPr>
      </p:pic>
      <p:pic>
        <p:nvPicPr>
          <p:cNvPr id="7172" name="Picture 4" descr="C:\Documents and Settings\ldelaney\Local Settings\Temporary Internet Files\Content.IE5\G5Y7WHEZ\MMAG00604_0000[1].gif"/>
          <p:cNvPicPr>
            <a:picLocks noChangeAspect="1" noChangeArrowheads="1" noCrop="1"/>
          </p:cNvPicPr>
          <p:nvPr/>
        </p:nvPicPr>
        <p:blipFill>
          <a:blip r:embed="rId5" cstate="print"/>
          <a:srcRect/>
          <a:stretch>
            <a:fillRect/>
          </a:stretch>
        </p:blipFill>
        <p:spPr bwMode="auto">
          <a:xfrm>
            <a:off x="2895600" y="4419600"/>
            <a:ext cx="3758711" cy="21717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p:cTn id="17" dur="1000" fill="hold"/>
                                        <p:tgtEl>
                                          <p:spTgt spid="7170"/>
                                        </p:tgtEl>
                                        <p:attrNameLst>
                                          <p:attrName>ppt_x</p:attrName>
                                        </p:attrNameLst>
                                      </p:cBhvr>
                                      <p:tavLst>
                                        <p:tav tm="0">
                                          <p:val>
                                            <p:strVal val="#ppt_x-.2"/>
                                          </p:val>
                                        </p:tav>
                                        <p:tav tm="100000">
                                          <p:val>
                                            <p:strVal val="#ppt_x"/>
                                          </p:val>
                                        </p:tav>
                                      </p:tavLst>
                                    </p:anim>
                                    <p:anim calcmode="lin" valueType="num">
                                      <p:cBhvr>
                                        <p:cTn id="18"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diamond(in)">
                                      <p:cBhvr>
                                        <p:cTn id="24" dur="2000"/>
                                        <p:tgtEl>
                                          <p:spTgt spid="717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71"/>
                                        </p:tgtEl>
                                        <p:attrNameLst>
                                          <p:attrName>style.visibility</p:attrName>
                                        </p:attrNameLst>
                                      </p:cBhvr>
                                      <p:to>
                                        <p:strVal val="visible"/>
                                      </p:to>
                                    </p:set>
                                    <p:anim calcmode="lin" valueType="num">
                                      <p:cBhvr additive="base">
                                        <p:cTn id="29" dur="500" fill="hold"/>
                                        <p:tgtEl>
                                          <p:spTgt spid="7171"/>
                                        </p:tgtEl>
                                        <p:attrNameLst>
                                          <p:attrName>ppt_x</p:attrName>
                                        </p:attrNameLst>
                                      </p:cBhvr>
                                      <p:tavLst>
                                        <p:tav tm="0">
                                          <p:val>
                                            <p:strVal val="#ppt_x"/>
                                          </p:val>
                                        </p:tav>
                                        <p:tav tm="100000">
                                          <p:val>
                                            <p:strVal val="#ppt_x"/>
                                          </p:val>
                                        </p:tav>
                                      </p:tavLst>
                                    </p:anim>
                                    <p:anim calcmode="lin" valueType="num">
                                      <p:cBhvr additive="base">
                                        <p:cTn id="30"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3646" y="858982"/>
            <a:ext cx="2199641" cy="3154710"/>
          </a:xfrm>
          <a:prstGeom prst="rect">
            <a:avLst/>
          </a:prstGeom>
        </p:spPr>
        <p:txBody>
          <a:bodyPr wrap="none">
            <a:spAutoFit/>
          </a:bodyPr>
          <a:lstStyle/>
          <a:p>
            <a:r>
              <a:rPr lang="en-US" sz="199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41275" dist="20320" dir="1800000" algn="tl" rotWithShape="0">
                    <a:srgbClr val="000000">
                      <a:alpha val="40000"/>
                    </a:srgbClr>
                  </a:outerShdw>
                </a:effectLst>
              </a:rPr>
              <a:t>D</a:t>
            </a:r>
            <a:endParaRPr lang="en-US" sz="3200" dirty="0"/>
          </a:p>
        </p:txBody>
      </p:sp>
      <p:sp>
        <p:nvSpPr>
          <p:cNvPr id="3" name="TextBox 2"/>
          <p:cNvSpPr txBox="1"/>
          <p:nvPr/>
        </p:nvSpPr>
        <p:spPr>
          <a:xfrm>
            <a:off x="2362200" y="838200"/>
            <a:ext cx="6553200" cy="1446550"/>
          </a:xfrm>
          <a:prstGeom prst="rect">
            <a:avLst/>
          </a:prstGeom>
          <a:noFill/>
        </p:spPr>
        <p:txBody>
          <a:bodyPr wrap="square" rtlCol="0">
            <a:spAutoFit/>
          </a:bodyPr>
          <a:lstStyle/>
          <a:p>
            <a:pPr algn="ctr"/>
            <a:r>
              <a:rPr lang="en-US" sz="8800" dirty="0" smtClean="0">
                <a:latin typeface="Market" pitchFamily="2" charset="0"/>
              </a:rPr>
              <a:t>DESCRIBE</a:t>
            </a:r>
            <a:endParaRPr lang="en-US" sz="8800" dirty="0">
              <a:latin typeface="Market" pitchFamily="2" charset="0"/>
            </a:endParaRPr>
          </a:p>
        </p:txBody>
      </p:sp>
      <p:sp>
        <p:nvSpPr>
          <p:cNvPr id="4" name="TextBox 3"/>
          <p:cNvSpPr txBox="1"/>
          <p:nvPr/>
        </p:nvSpPr>
        <p:spPr>
          <a:xfrm>
            <a:off x="2590800" y="2209800"/>
            <a:ext cx="6096000" cy="1938992"/>
          </a:xfrm>
          <a:prstGeom prst="rect">
            <a:avLst/>
          </a:prstGeom>
          <a:noFill/>
        </p:spPr>
        <p:txBody>
          <a:bodyPr wrap="square" rtlCol="0">
            <a:spAutoFit/>
          </a:bodyPr>
          <a:lstStyle/>
          <a:p>
            <a:pPr algn="ctr"/>
            <a:r>
              <a:rPr lang="en-US" sz="4000" dirty="0" smtClean="0"/>
              <a:t>The author wants to help you see or experience a place, thing, or person</a:t>
            </a:r>
            <a:r>
              <a:rPr lang="en-US" dirty="0" smtClean="0"/>
              <a:t>. </a:t>
            </a:r>
            <a:endParaRPr lang="en-US" dirty="0"/>
          </a:p>
        </p:txBody>
      </p:sp>
      <p:pic>
        <p:nvPicPr>
          <p:cNvPr id="8194" name="Picture 2" descr="C:\Documents and Settings\ldelaney\Local Settings\Temporary Internet Files\Content.IE5\0LAB4XYV\MCj04375710000[1].wmf"/>
          <p:cNvPicPr>
            <a:picLocks noChangeAspect="1" noChangeArrowheads="1"/>
          </p:cNvPicPr>
          <p:nvPr/>
        </p:nvPicPr>
        <p:blipFill>
          <a:blip r:embed="rId2" cstate="print"/>
          <a:srcRect/>
          <a:stretch>
            <a:fillRect/>
          </a:stretch>
        </p:blipFill>
        <p:spPr bwMode="auto">
          <a:xfrm>
            <a:off x="940847" y="3657600"/>
            <a:ext cx="2502440" cy="3200400"/>
          </a:xfrm>
          <a:prstGeom prst="rect">
            <a:avLst/>
          </a:prstGeom>
          <a:noFill/>
        </p:spPr>
      </p:pic>
      <p:pic>
        <p:nvPicPr>
          <p:cNvPr id="8195" name="Picture 3" descr="C:\Documents and Settings\ldelaney\Local Settings\Temporary Internet Files\Content.IE5\G5I7WLQ3\MCj03967780000[1].wmf"/>
          <p:cNvPicPr>
            <a:picLocks noChangeAspect="1" noChangeArrowheads="1"/>
          </p:cNvPicPr>
          <p:nvPr/>
        </p:nvPicPr>
        <p:blipFill>
          <a:blip r:embed="rId3" cstate="print"/>
          <a:srcRect/>
          <a:stretch>
            <a:fillRect/>
          </a:stretch>
        </p:blipFill>
        <p:spPr bwMode="auto">
          <a:xfrm>
            <a:off x="5486400" y="3975157"/>
            <a:ext cx="3228137" cy="2882843"/>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additive="base">
                                        <p:cTn id="19" dur="500" fill="hold"/>
                                        <p:tgtEl>
                                          <p:spTgt spid="8194"/>
                                        </p:tgtEl>
                                        <p:attrNameLst>
                                          <p:attrName>ppt_x</p:attrName>
                                        </p:attrNameLst>
                                      </p:cBhvr>
                                      <p:tavLst>
                                        <p:tav tm="0">
                                          <p:val>
                                            <p:strVal val="#ppt_x"/>
                                          </p:val>
                                        </p:tav>
                                        <p:tav tm="100000">
                                          <p:val>
                                            <p:strVal val="#ppt_x"/>
                                          </p:val>
                                        </p:tav>
                                      </p:tavLst>
                                    </p:anim>
                                    <p:anim calcmode="lin" valueType="num">
                                      <p:cBhvr additive="base">
                                        <p:cTn id="20"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8195"/>
                                        </p:tgtEl>
                                        <p:attrNameLst>
                                          <p:attrName>style.visibility</p:attrName>
                                        </p:attrNameLst>
                                      </p:cBhvr>
                                      <p:to>
                                        <p:strVal val="visible"/>
                                      </p:to>
                                    </p:set>
                                    <p:anim calcmode="lin" valueType="num">
                                      <p:cBhvr>
                                        <p:cTn id="25" dur="1000" fill="hold"/>
                                        <p:tgtEl>
                                          <p:spTgt spid="8195"/>
                                        </p:tgtEl>
                                        <p:attrNameLst>
                                          <p:attrName>ppt_w</p:attrName>
                                        </p:attrNameLst>
                                      </p:cBhvr>
                                      <p:tavLst>
                                        <p:tav tm="0">
                                          <p:val>
                                            <p:fltVal val="0"/>
                                          </p:val>
                                        </p:tav>
                                        <p:tav tm="100000">
                                          <p:val>
                                            <p:strVal val="#ppt_w"/>
                                          </p:val>
                                        </p:tav>
                                      </p:tavLst>
                                    </p:anim>
                                    <p:anim calcmode="lin" valueType="num">
                                      <p:cBhvr>
                                        <p:cTn id="26" dur="1000" fill="hold"/>
                                        <p:tgtEl>
                                          <p:spTgt spid="8195"/>
                                        </p:tgtEl>
                                        <p:attrNameLst>
                                          <p:attrName>ppt_h</p:attrName>
                                        </p:attrNameLst>
                                      </p:cBhvr>
                                      <p:tavLst>
                                        <p:tav tm="0">
                                          <p:val>
                                            <p:fltVal val="0"/>
                                          </p:val>
                                        </p:tav>
                                        <p:tav tm="100000">
                                          <p:val>
                                            <p:strVal val="#ppt_h"/>
                                          </p:val>
                                        </p:tav>
                                      </p:tavLst>
                                    </p:anim>
                                    <p:anim calcmode="lin" valueType="num">
                                      <p:cBhvr>
                                        <p:cTn id="27" dur="1000" fill="hold"/>
                                        <p:tgtEl>
                                          <p:spTgt spid="819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19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TotalTime>
  <Words>804</Words>
  <Application>Microsoft Office PowerPoint</Application>
  <PresentationFormat>On-screen Show (4:3)</PresentationFormat>
  <Paragraphs>104</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Author’s Purpose</vt:lpstr>
      <vt:lpstr>Define AUTHOR’S PURPOSE:</vt:lpstr>
      <vt:lpstr>What is our acronym to remember the 5 different types of Author’s Purposes?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Calloway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Author’s Purpose</dc:title>
  <dc:creator>ldelaney</dc:creator>
  <cp:lastModifiedBy>Emily Hemmelgarn</cp:lastModifiedBy>
  <cp:revision>57</cp:revision>
  <dcterms:created xsi:type="dcterms:W3CDTF">2009-01-22T16:06:12Z</dcterms:created>
  <dcterms:modified xsi:type="dcterms:W3CDTF">2015-01-28T12:57:11Z</dcterms:modified>
</cp:coreProperties>
</file>